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10" r:id="rId2"/>
    <p:sldId id="258" r:id="rId3"/>
    <p:sldId id="263" r:id="rId4"/>
    <p:sldId id="318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B1F64-7949-4058-96B3-C01E934B7ECD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CE02E-3D10-43F3-8C4E-C8DBE451659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444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A.A. 2023-24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F. Ceccato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F13F-8F06-4504-8707-9BBE1D6244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22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A.A. 2023-24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F. Ceccato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F13F-8F06-4504-8707-9BBE1D6244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22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A.A. 2023-24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F. Ceccato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F13F-8F06-4504-8707-9BBE1D6244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208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A.A. 2023-24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F. Ceccato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F13F-8F06-4504-8707-9BBE1D6244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18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A.A. 2023-24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F. Ceccato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F13F-8F06-4504-8707-9BBE1D6244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599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A.A. 2023-24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F. Ceccato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F13F-8F06-4504-8707-9BBE1D6244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563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621" y="28227"/>
            <a:ext cx="9236991" cy="59945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88009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1797803"/>
            <a:ext cx="5157787" cy="43918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3" y="88009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1797803"/>
            <a:ext cx="5183188" cy="43918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A.A. 2023-24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F. Ceccato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F13F-8F06-4504-8707-9BBE1D6244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13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A.A. 2023-24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F. Ceccato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F13F-8F06-4504-8707-9BBE1D6244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A.A. 2023-24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F. Ceccato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F13F-8F06-4504-8707-9BBE1D6244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670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A.A. 2023-24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F. Ceccato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F13F-8F06-4504-8707-9BBE1D6244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15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A.A. 2023-24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F. Ceccato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7F13F-8F06-4504-8707-9BBE1D62441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207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6517038"/>
            <a:ext cx="12192000" cy="340963"/>
          </a:xfrm>
          <a:prstGeom prst="rect">
            <a:avLst/>
          </a:prstGeom>
          <a:solidFill>
            <a:srgbClr val="B52D2C"/>
          </a:solidFill>
          <a:ln>
            <a:solidFill>
              <a:srgbClr val="B52D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940" y="97107"/>
            <a:ext cx="9677400" cy="486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858167"/>
            <a:ext cx="10515600" cy="53187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617" y="6517038"/>
            <a:ext cx="1548540" cy="3398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US"/>
              <a:t>A.A. 2023-24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22157" y="6517038"/>
            <a:ext cx="9731643" cy="3398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en-GB"/>
              <a:t>F. Ceccato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3800" y="6517038"/>
            <a:ext cx="681925" cy="3409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 Rounded MT Bold" panose="020F0704030504030204" pitchFamily="34" charset="0"/>
              </a:defRPr>
            </a:lvl1pPr>
          </a:lstStyle>
          <a:p>
            <a:fld id="{8BB7F13F-8F06-4504-8707-9BBE1D62441C}" type="slidenum">
              <a:rPr lang="en-GB" smtClean="0"/>
              <a:t>‹N›</a:t>
            </a:fld>
            <a:endParaRPr lang="en-GB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21" r="12811"/>
          <a:stretch/>
        </p:blipFill>
        <p:spPr>
          <a:xfrm>
            <a:off x="11057468" y="1"/>
            <a:ext cx="1048175" cy="60960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654" y="0"/>
            <a:ext cx="640080" cy="642938"/>
          </a:xfrm>
          <a:prstGeom prst="rect">
            <a:avLst/>
          </a:prstGeom>
        </p:spPr>
      </p:pic>
      <p:cxnSp>
        <p:nvCxnSpPr>
          <p:cNvPr id="11" name="Connettore 1 10"/>
          <p:cNvCxnSpPr/>
          <p:nvPr/>
        </p:nvCxnSpPr>
        <p:spPr>
          <a:xfrm>
            <a:off x="0" y="720671"/>
            <a:ext cx="12192000" cy="0"/>
          </a:xfrm>
          <a:prstGeom prst="line">
            <a:avLst/>
          </a:prstGeom>
          <a:ln w="28575">
            <a:solidFill>
              <a:srgbClr val="B52D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005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8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NUL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image" Target="NUL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11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hyperlink" Target="https://miasorriso.blogspot.com/2016/10/" TargetMode="External"/><Relationship Id="rId5" Type="http://schemas.openxmlformats.org/officeDocument/2006/relationships/image" Target="../media/image17.png"/><Relationship Id="rId10" Type="http://schemas.openxmlformats.org/officeDocument/2006/relationships/image" Target="../media/image15.jpe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Shear conditions</a:t>
            </a:r>
          </a:p>
        </p:txBody>
      </p:sp>
      <p:cxnSp>
        <p:nvCxnSpPr>
          <p:cNvPr id="14" name="Connettore diritto 13"/>
          <p:cNvCxnSpPr/>
          <p:nvPr/>
        </p:nvCxnSpPr>
        <p:spPr>
          <a:xfrm flipH="1">
            <a:off x="8831563" y="3256166"/>
            <a:ext cx="18287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60A81817-592A-4A2E-B11B-A1A518B526B6}"/>
              </a:ext>
            </a:extLst>
          </p:cNvPr>
          <p:cNvCxnSpPr/>
          <p:nvPr/>
        </p:nvCxnSpPr>
        <p:spPr>
          <a:xfrm flipV="1">
            <a:off x="6783363" y="858406"/>
            <a:ext cx="0" cy="23977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5A631EA0-47E0-47AD-8525-7A4F8F46DC53}"/>
              </a:ext>
            </a:extLst>
          </p:cNvPr>
          <p:cNvCxnSpPr/>
          <p:nvPr/>
        </p:nvCxnSpPr>
        <p:spPr>
          <a:xfrm>
            <a:off x="6792790" y="3256166"/>
            <a:ext cx="378966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igura a mano libera: forma 12">
            <a:extLst>
              <a:ext uri="{FF2B5EF4-FFF2-40B4-BE49-F238E27FC236}">
                <a16:creationId xmlns:a16="http://schemas.microsoft.com/office/drawing/2014/main" id="{81F34768-CEBC-4580-A837-FBC8682D2487}"/>
              </a:ext>
            </a:extLst>
          </p:cNvPr>
          <p:cNvSpPr/>
          <p:nvPr/>
        </p:nvSpPr>
        <p:spPr>
          <a:xfrm>
            <a:off x="6792790" y="1570532"/>
            <a:ext cx="3572759" cy="1663079"/>
          </a:xfrm>
          <a:custGeom>
            <a:avLst/>
            <a:gdLst>
              <a:gd name="connsiteX0" fmla="*/ 0 w 3572759"/>
              <a:gd name="connsiteY0" fmla="*/ 1663079 h 1663079"/>
              <a:gd name="connsiteX1" fmla="*/ 131975 w 3572759"/>
              <a:gd name="connsiteY1" fmla="*/ 748679 h 1663079"/>
              <a:gd name="connsiteX2" fmla="*/ 471340 w 3572759"/>
              <a:gd name="connsiteY2" fmla="*/ 3962 h 1663079"/>
              <a:gd name="connsiteX3" fmla="*/ 1102936 w 3572759"/>
              <a:gd name="connsiteY3" fmla="*/ 465875 h 1663079"/>
              <a:gd name="connsiteX4" fmla="*/ 2168165 w 3572759"/>
              <a:gd name="connsiteY4" fmla="*/ 739252 h 1663079"/>
              <a:gd name="connsiteX5" fmla="*/ 3572759 w 3572759"/>
              <a:gd name="connsiteY5" fmla="*/ 795813 h 166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72759" h="1663079">
                <a:moveTo>
                  <a:pt x="0" y="1663079"/>
                </a:moveTo>
                <a:cubicBezTo>
                  <a:pt x="26709" y="1344139"/>
                  <a:pt x="53418" y="1025199"/>
                  <a:pt x="131975" y="748679"/>
                </a:cubicBezTo>
                <a:cubicBezTo>
                  <a:pt x="210532" y="472159"/>
                  <a:pt x="309513" y="51096"/>
                  <a:pt x="471340" y="3962"/>
                </a:cubicBezTo>
                <a:cubicBezTo>
                  <a:pt x="633167" y="-43172"/>
                  <a:pt x="820132" y="343327"/>
                  <a:pt x="1102936" y="465875"/>
                </a:cubicBezTo>
                <a:cubicBezTo>
                  <a:pt x="1385740" y="588423"/>
                  <a:pt x="1756528" y="684262"/>
                  <a:pt x="2168165" y="739252"/>
                </a:cubicBezTo>
                <a:cubicBezTo>
                  <a:pt x="2579802" y="794242"/>
                  <a:pt x="3076280" y="795027"/>
                  <a:pt x="3572759" y="79581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igura a mano libera: forma 14">
            <a:extLst>
              <a:ext uri="{FF2B5EF4-FFF2-40B4-BE49-F238E27FC236}">
                <a16:creationId xmlns:a16="http://schemas.microsoft.com/office/drawing/2014/main" id="{D0B50AA4-55C6-4455-9FF7-6016DB0B5C06}"/>
              </a:ext>
            </a:extLst>
          </p:cNvPr>
          <p:cNvSpPr/>
          <p:nvPr/>
        </p:nvSpPr>
        <p:spPr>
          <a:xfrm>
            <a:off x="6792790" y="2391252"/>
            <a:ext cx="3535052" cy="851786"/>
          </a:xfrm>
          <a:custGeom>
            <a:avLst/>
            <a:gdLst>
              <a:gd name="connsiteX0" fmla="*/ 8054 w 3543106"/>
              <a:gd name="connsiteY0" fmla="*/ 852438 h 852438"/>
              <a:gd name="connsiteX1" fmla="*/ 168310 w 3543106"/>
              <a:gd name="connsiteY1" fmla="*/ 484793 h 852438"/>
              <a:gd name="connsiteX2" fmla="*/ 1148697 w 3543106"/>
              <a:gd name="connsiteY2" fmla="*/ 70013 h 852438"/>
              <a:gd name="connsiteX3" fmla="*/ 3543106 w 3543106"/>
              <a:gd name="connsiteY3" fmla="*/ 4026 h 852438"/>
              <a:gd name="connsiteX0" fmla="*/ 0 w 3535052"/>
              <a:gd name="connsiteY0" fmla="*/ 852438 h 852438"/>
              <a:gd name="connsiteX1" fmla="*/ 160256 w 3535052"/>
              <a:gd name="connsiteY1" fmla="*/ 484793 h 852438"/>
              <a:gd name="connsiteX2" fmla="*/ 1140643 w 3535052"/>
              <a:gd name="connsiteY2" fmla="*/ 70013 h 852438"/>
              <a:gd name="connsiteX3" fmla="*/ 3535052 w 3535052"/>
              <a:gd name="connsiteY3" fmla="*/ 4026 h 852438"/>
              <a:gd name="connsiteX0" fmla="*/ 0 w 3535052"/>
              <a:gd name="connsiteY0" fmla="*/ 851786 h 851786"/>
              <a:gd name="connsiteX1" fmla="*/ 215120 w 3535052"/>
              <a:gd name="connsiteY1" fmla="*/ 459757 h 851786"/>
              <a:gd name="connsiteX2" fmla="*/ 1140643 w 3535052"/>
              <a:gd name="connsiteY2" fmla="*/ 69361 h 851786"/>
              <a:gd name="connsiteX3" fmla="*/ 3535052 w 3535052"/>
              <a:gd name="connsiteY3" fmla="*/ 3374 h 851786"/>
              <a:gd name="connsiteX0" fmla="*/ 0 w 3535052"/>
              <a:gd name="connsiteY0" fmla="*/ 851786 h 851786"/>
              <a:gd name="connsiteX1" fmla="*/ 215120 w 3535052"/>
              <a:gd name="connsiteY1" fmla="*/ 459757 h 851786"/>
              <a:gd name="connsiteX2" fmla="*/ 1140643 w 3535052"/>
              <a:gd name="connsiteY2" fmla="*/ 69361 h 851786"/>
              <a:gd name="connsiteX3" fmla="*/ 3535052 w 3535052"/>
              <a:gd name="connsiteY3" fmla="*/ 3374 h 851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35052" h="851786">
                <a:moveTo>
                  <a:pt x="0" y="851786"/>
                </a:moveTo>
                <a:cubicBezTo>
                  <a:pt x="52130" y="696589"/>
                  <a:pt x="43301" y="614545"/>
                  <a:pt x="215120" y="459757"/>
                </a:cubicBezTo>
                <a:cubicBezTo>
                  <a:pt x="386939" y="304969"/>
                  <a:pt x="587321" y="145425"/>
                  <a:pt x="1140643" y="69361"/>
                </a:cubicBezTo>
                <a:cubicBezTo>
                  <a:pt x="1693965" y="-6703"/>
                  <a:pt x="2619080" y="-3697"/>
                  <a:pt x="3535052" y="3374"/>
                </a:cubicBezTo>
              </a:path>
            </a:pathLst>
          </a:cu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17F5B15B-96AC-4258-9573-BFF8898BEFA2}"/>
              </a:ext>
            </a:extLst>
          </p:cNvPr>
          <p:cNvSpPr/>
          <p:nvPr/>
        </p:nvSpPr>
        <p:spPr>
          <a:xfrm>
            <a:off x="1224867" y="2411150"/>
            <a:ext cx="1215409" cy="7205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D96CE58A-4695-4889-A077-269EE3C02426}"/>
              </a:ext>
            </a:extLst>
          </p:cNvPr>
          <p:cNvSpPr/>
          <p:nvPr/>
        </p:nvSpPr>
        <p:spPr>
          <a:xfrm>
            <a:off x="1226239" y="2269169"/>
            <a:ext cx="1541052" cy="861957"/>
          </a:xfrm>
          <a:custGeom>
            <a:avLst/>
            <a:gdLst>
              <a:gd name="connsiteX0" fmla="*/ 0 w 1621751"/>
              <a:gd name="connsiteY0" fmla="*/ 0 h 720555"/>
              <a:gd name="connsiteX1" fmla="*/ 1621751 w 1621751"/>
              <a:gd name="connsiteY1" fmla="*/ 0 h 720555"/>
              <a:gd name="connsiteX2" fmla="*/ 1621751 w 1621751"/>
              <a:gd name="connsiteY2" fmla="*/ 720555 h 720555"/>
              <a:gd name="connsiteX3" fmla="*/ 0 w 1621751"/>
              <a:gd name="connsiteY3" fmla="*/ 720555 h 720555"/>
              <a:gd name="connsiteX4" fmla="*/ 0 w 1621751"/>
              <a:gd name="connsiteY4" fmla="*/ 0 h 720555"/>
              <a:gd name="connsiteX0" fmla="*/ 0 w 1998823"/>
              <a:gd name="connsiteY0" fmla="*/ 0 h 720555"/>
              <a:gd name="connsiteX1" fmla="*/ 1998823 w 1998823"/>
              <a:gd name="connsiteY1" fmla="*/ 9427 h 720555"/>
              <a:gd name="connsiteX2" fmla="*/ 1621751 w 1998823"/>
              <a:gd name="connsiteY2" fmla="*/ 720555 h 720555"/>
              <a:gd name="connsiteX3" fmla="*/ 0 w 1998823"/>
              <a:gd name="connsiteY3" fmla="*/ 720555 h 720555"/>
              <a:gd name="connsiteX4" fmla="*/ 0 w 1998823"/>
              <a:gd name="connsiteY4" fmla="*/ 0 h 720555"/>
              <a:gd name="connsiteX0" fmla="*/ 499620 w 1998823"/>
              <a:gd name="connsiteY0" fmla="*/ 0 h 861957"/>
              <a:gd name="connsiteX1" fmla="*/ 1998823 w 1998823"/>
              <a:gd name="connsiteY1" fmla="*/ 150829 h 861957"/>
              <a:gd name="connsiteX2" fmla="*/ 1621751 w 1998823"/>
              <a:gd name="connsiteY2" fmla="*/ 861957 h 861957"/>
              <a:gd name="connsiteX3" fmla="*/ 0 w 1998823"/>
              <a:gd name="connsiteY3" fmla="*/ 861957 h 861957"/>
              <a:gd name="connsiteX4" fmla="*/ 499620 w 1998823"/>
              <a:gd name="connsiteY4" fmla="*/ 0 h 861957"/>
              <a:gd name="connsiteX0" fmla="*/ 499620 w 2008249"/>
              <a:gd name="connsiteY0" fmla="*/ 0 h 861957"/>
              <a:gd name="connsiteX1" fmla="*/ 2008249 w 2008249"/>
              <a:gd name="connsiteY1" fmla="*/ 0 h 861957"/>
              <a:gd name="connsiteX2" fmla="*/ 1621751 w 2008249"/>
              <a:gd name="connsiteY2" fmla="*/ 861957 h 861957"/>
              <a:gd name="connsiteX3" fmla="*/ 0 w 2008249"/>
              <a:gd name="connsiteY3" fmla="*/ 861957 h 861957"/>
              <a:gd name="connsiteX4" fmla="*/ 499620 w 2008249"/>
              <a:gd name="connsiteY4" fmla="*/ 0 h 861957"/>
              <a:gd name="connsiteX0" fmla="*/ 499620 w 2045957"/>
              <a:gd name="connsiteY0" fmla="*/ 0 h 861957"/>
              <a:gd name="connsiteX1" fmla="*/ 2045957 w 2045957"/>
              <a:gd name="connsiteY1" fmla="*/ 0 h 861957"/>
              <a:gd name="connsiteX2" fmla="*/ 1621751 w 2045957"/>
              <a:gd name="connsiteY2" fmla="*/ 861957 h 861957"/>
              <a:gd name="connsiteX3" fmla="*/ 0 w 2045957"/>
              <a:gd name="connsiteY3" fmla="*/ 861957 h 861957"/>
              <a:gd name="connsiteX4" fmla="*/ 499620 w 2045957"/>
              <a:gd name="connsiteY4" fmla="*/ 0 h 861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5957" h="861957">
                <a:moveTo>
                  <a:pt x="499620" y="0"/>
                </a:moveTo>
                <a:lnTo>
                  <a:pt x="2045957" y="0"/>
                </a:lnTo>
                <a:lnTo>
                  <a:pt x="1621751" y="861957"/>
                </a:lnTo>
                <a:lnTo>
                  <a:pt x="0" y="861957"/>
                </a:lnTo>
                <a:lnTo>
                  <a:pt x="499620" y="0"/>
                </a:lnTo>
                <a:close/>
              </a:path>
            </a:pathLst>
          </a:custGeom>
          <a:solidFill>
            <a:schemeClr val="bg1">
              <a:lumMod val="50000"/>
              <a:alpha val="5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0E82AD8D-A28F-4B01-8780-7464B5E95009}"/>
              </a:ext>
            </a:extLst>
          </p:cNvPr>
          <p:cNvCxnSpPr/>
          <p:nvPr/>
        </p:nvCxnSpPr>
        <p:spPr>
          <a:xfrm>
            <a:off x="2278790" y="1740023"/>
            <a:ext cx="0" cy="403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F2B043EA-7CA9-4D82-8086-D74F8E7C86EA}"/>
              </a:ext>
            </a:extLst>
          </p:cNvPr>
          <p:cNvCxnSpPr/>
          <p:nvPr/>
        </p:nvCxnSpPr>
        <p:spPr>
          <a:xfrm>
            <a:off x="1983822" y="2165675"/>
            <a:ext cx="6784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asellaDiTesto 25">
                <a:extLst>
                  <a:ext uri="{FF2B5EF4-FFF2-40B4-BE49-F238E27FC236}">
                    <a16:creationId xmlns:a16="http://schemas.microsoft.com/office/drawing/2014/main" id="{5D0EB4C4-30DC-4AE1-B69D-844C70DF9AA5}"/>
                  </a:ext>
                </a:extLst>
              </p:cNvPr>
              <p:cNvSpPr txBox="1"/>
              <p:nvPr/>
            </p:nvSpPr>
            <p:spPr>
              <a:xfrm>
                <a:off x="2330987" y="1692126"/>
                <a:ext cx="2748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CasellaDiTesto 25">
                <a:extLst>
                  <a:ext uri="{FF2B5EF4-FFF2-40B4-BE49-F238E27FC236}">
                    <a16:creationId xmlns:a16="http://schemas.microsoft.com/office/drawing/2014/main" id="{5D0EB4C4-30DC-4AE1-B69D-844C70DF9A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0987" y="1692126"/>
                <a:ext cx="274819" cy="276999"/>
              </a:xfrm>
              <a:prstGeom prst="rect">
                <a:avLst/>
              </a:prstGeom>
              <a:blipFill>
                <a:blip r:embed="rId2"/>
                <a:stretch>
                  <a:fillRect l="-11111" r="-4444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00D096D5-E4FD-470E-A01B-C3402EDBBF6A}"/>
                  </a:ext>
                </a:extLst>
              </p:cNvPr>
              <p:cNvSpPr txBox="1"/>
              <p:nvPr/>
            </p:nvSpPr>
            <p:spPr>
              <a:xfrm>
                <a:off x="2658002" y="1940423"/>
                <a:ext cx="1636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00D096D5-E4FD-470E-A01B-C3402EDBB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002" y="1940423"/>
                <a:ext cx="163635" cy="276999"/>
              </a:xfrm>
              <a:prstGeom prst="rect">
                <a:avLst/>
              </a:prstGeom>
              <a:blipFill>
                <a:blip r:embed="rId3"/>
                <a:stretch>
                  <a:fillRect l="-22222" r="-14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asellaDiTesto 27">
                <a:extLst>
                  <a:ext uri="{FF2B5EF4-FFF2-40B4-BE49-F238E27FC236}">
                    <a16:creationId xmlns:a16="http://schemas.microsoft.com/office/drawing/2014/main" id="{EC65D54E-C5A9-4248-986A-22154F8E3070}"/>
                  </a:ext>
                </a:extLst>
              </p:cNvPr>
              <p:cNvSpPr txBox="1"/>
              <p:nvPr/>
            </p:nvSpPr>
            <p:spPr>
              <a:xfrm>
                <a:off x="3218853" y="2217421"/>
                <a:ext cx="3069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CasellaDiTesto 27">
                <a:extLst>
                  <a:ext uri="{FF2B5EF4-FFF2-40B4-BE49-F238E27FC236}">
                    <a16:creationId xmlns:a16="http://schemas.microsoft.com/office/drawing/2014/main" id="{EC65D54E-C5A9-4248-986A-22154F8E3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8853" y="2217421"/>
                <a:ext cx="306944" cy="276999"/>
              </a:xfrm>
              <a:prstGeom prst="rect">
                <a:avLst/>
              </a:prstGeom>
              <a:blipFill>
                <a:blip r:embed="rId4"/>
                <a:stretch>
                  <a:fillRect l="-18000" r="-1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5B830D10-5C11-4A00-8650-63A1BE65A348}"/>
              </a:ext>
            </a:extLst>
          </p:cNvPr>
          <p:cNvCxnSpPr/>
          <p:nvPr/>
        </p:nvCxnSpPr>
        <p:spPr>
          <a:xfrm>
            <a:off x="1215911" y="2271108"/>
            <a:ext cx="1992630" cy="0"/>
          </a:xfrm>
          <a:prstGeom prst="line">
            <a:avLst/>
          </a:prstGeom>
          <a:ln w="31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DFEA33B2-10EC-4895-A48C-04D8ECD57FF7}"/>
              </a:ext>
            </a:extLst>
          </p:cNvPr>
          <p:cNvCxnSpPr/>
          <p:nvPr/>
        </p:nvCxnSpPr>
        <p:spPr>
          <a:xfrm>
            <a:off x="1215911" y="2411150"/>
            <a:ext cx="1992630" cy="0"/>
          </a:xfrm>
          <a:prstGeom prst="line">
            <a:avLst/>
          </a:prstGeom>
          <a:ln w="31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E04C0C78-CE0F-4825-8DBF-3B1D1CBC6AC3}"/>
              </a:ext>
            </a:extLst>
          </p:cNvPr>
          <p:cNvCxnSpPr>
            <a:cxnSpLocks/>
          </p:cNvCxnSpPr>
          <p:nvPr/>
        </p:nvCxnSpPr>
        <p:spPr>
          <a:xfrm flipH="1">
            <a:off x="2441455" y="2259683"/>
            <a:ext cx="3061" cy="1131255"/>
          </a:xfrm>
          <a:prstGeom prst="line">
            <a:avLst/>
          </a:prstGeom>
          <a:ln w="31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F746921F-E8F5-4F49-9658-04B3D5078398}"/>
              </a:ext>
            </a:extLst>
          </p:cNvPr>
          <p:cNvCxnSpPr>
            <a:cxnSpLocks/>
          </p:cNvCxnSpPr>
          <p:nvPr/>
        </p:nvCxnSpPr>
        <p:spPr>
          <a:xfrm flipH="1">
            <a:off x="2765656" y="2266618"/>
            <a:ext cx="3061" cy="1131255"/>
          </a:xfrm>
          <a:prstGeom prst="line">
            <a:avLst/>
          </a:prstGeom>
          <a:ln w="31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7B7B0653-9421-42DF-AAEF-6330724A3A76}"/>
              </a:ext>
            </a:extLst>
          </p:cNvPr>
          <p:cNvCxnSpPr>
            <a:cxnSpLocks/>
          </p:cNvCxnSpPr>
          <p:nvPr/>
        </p:nvCxnSpPr>
        <p:spPr>
          <a:xfrm>
            <a:off x="3151391" y="2217422"/>
            <a:ext cx="0" cy="276999"/>
          </a:xfrm>
          <a:prstGeom prst="line">
            <a:avLst/>
          </a:prstGeom>
          <a:ln w="3175">
            <a:solidFill>
              <a:schemeClr val="bg2">
                <a:lumMod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sellaDiTesto 41">
                <a:extLst>
                  <a:ext uri="{FF2B5EF4-FFF2-40B4-BE49-F238E27FC236}">
                    <a16:creationId xmlns:a16="http://schemas.microsoft.com/office/drawing/2014/main" id="{65986977-AAD3-47B6-8B0D-03E785D0A040}"/>
                  </a:ext>
                </a:extLst>
              </p:cNvPr>
              <p:cNvSpPr txBox="1"/>
              <p:nvPr/>
            </p:nvSpPr>
            <p:spPr>
              <a:xfrm>
                <a:off x="2452334" y="3165833"/>
                <a:ext cx="3211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CasellaDiTesto 41">
                <a:extLst>
                  <a:ext uri="{FF2B5EF4-FFF2-40B4-BE49-F238E27FC236}">
                    <a16:creationId xmlns:a16="http://schemas.microsoft.com/office/drawing/2014/main" id="{65986977-AAD3-47B6-8B0D-03E785D0A0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334" y="3165833"/>
                <a:ext cx="321177" cy="276999"/>
              </a:xfrm>
              <a:prstGeom prst="rect">
                <a:avLst/>
              </a:prstGeom>
              <a:blipFill>
                <a:blip r:embed="rId5"/>
                <a:stretch>
                  <a:fillRect l="-15094" r="-943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4BD6B475-B3FB-454A-B3F6-53D07640C2A2}"/>
              </a:ext>
            </a:extLst>
          </p:cNvPr>
          <p:cNvCxnSpPr>
            <a:cxnSpLocks/>
          </p:cNvCxnSpPr>
          <p:nvPr/>
        </p:nvCxnSpPr>
        <p:spPr>
          <a:xfrm>
            <a:off x="2358677" y="3214946"/>
            <a:ext cx="462960" cy="0"/>
          </a:xfrm>
          <a:prstGeom prst="line">
            <a:avLst/>
          </a:prstGeom>
          <a:ln w="31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52A5F192-DCEA-452A-8185-4939DFBFA48A}"/>
              </a:ext>
            </a:extLst>
          </p:cNvPr>
          <p:cNvSpPr txBox="1"/>
          <p:nvPr/>
        </p:nvSpPr>
        <p:spPr>
          <a:xfrm>
            <a:off x="275303" y="894735"/>
            <a:ext cx="3677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Shear</a:t>
            </a:r>
            <a:r>
              <a:rPr lang="it-IT" dirty="0"/>
              <a:t> </a:t>
            </a:r>
            <a:r>
              <a:rPr lang="it-IT" dirty="0" err="1"/>
              <a:t>deformation</a:t>
            </a:r>
            <a:r>
              <a:rPr lang="it-IT" dirty="0"/>
              <a:t> of </a:t>
            </a:r>
            <a:r>
              <a:rPr lang="it-IT" dirty="0" err="1"/>
              <a:t>soil</a:t>
            </a:r>
            <a:r>
              <a:rPr lang="it-IT" dirty="0"/>
              <a:t>: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asellaDiTesto 47">
                <a:extLst>
                  <a:ext uri="{FF2B5EF4-FFF2-40B4-BE49-F238E27FC236}">
                    <a16:creationId xmlns:a16="http://schemas.microsoft.com/office/drawing/2014/main" id="{F7F3089D-A942-49E5-ADA6-B5BC0F771B52}"/>
                  </a:ext>
                </a:extLst>
              </p:cNvPr>
              <p:cNvSpPr txBox="1"/>
              <p:nvPr/>
            </p:nvSpPr>
            <p:spPr>
              <a:xfrm>
                <a:off x="752584" y="3804311"/>
                <a:ext cx="925445" cy="567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𝑧𝑥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t-IT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8" name="CasellaDiTesto 47">
                <a:extLst>
                  <a:ext uri="{FF2B5EF4-FFF2-40B4-BE49-F238E27FC236}">
                    <a16:creationId xmlns:a16="http://schemas.microsoft.com/office/drawing/2014/main" id="{F7F3089D-A942-49E5-ADA6-B5BC0F771B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584" y="3804311"/>
                <a:ext cx="925445" cy="5674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ttangolo 48">
                <a:extLst>
                  <a:ext uri="{FF2B5EF4-FFF2-40B4-BE49-F238E27FC236}">
                    <a16:creationId xmlns:a16="http://schemas.microsoft.com/office/drawing/2014/main" id="{0DA45BEE-ADBE-488A-9B2E-70FEEB824CDB}"/>
                  </a:ext>
                </a:extLst>
              </p:cNvPr>
              <p:cNvSpPr/>
              <p:nvPr/>
            </p:nvSpPr>
            <p:spPr>
              <a:xfrm>
                <a:off x="723752" y="2493527"/>
                <a:ext cx="4996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Rettangolo 48">
                <a:extLst>
                  <a:ext uri="{FF2B5EF4-FFF2-40B4-BE49-F238E27FC236}">
                    <a16:creationId xmlns:a16="http://schemas.microsoft.com/office/drawing/2014/main" id="{0DA45BEE-ADBE-488A-9B2E-70FEEB824C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752" y="2493527"/>
                <a:ext cx="49968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asellaDiTesto 49">
                <a:extLst>
                  <a:ext uri="{FF2B5EF4-FFF2-40B4-BE49-F238E27FC236}">
                    <a16:creationId xmlns:a16="http://schemas.microsoft.com/office/drawing/2014/main" id="{7363709A-8756-453B-B5DD-FA6A860DA6A1}"/>
                  </a:ext>
                </a:extLst>
              </p:cNvPr>
              <p:cNvSpPr txBox="1"/>
              <p:nvPr/>
            </p:nvSpPr>
            <p:spPr>
              <a:xfrm>
                <a:off x="768521" y="4514529"/>
                <a:ext cx="2234073" cy="567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t-IT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0" name="CasellaDiTesto 49">
                <a:extLst>
                  <a:ext uri="{FF2B5EF4-FFF2-40B4-BE49-F238E27FC236}">
                    <a16:creationId xmlns:a16="http://schemas.microsoft.com/office/drawing/2014/main" id="{7363709A-8756-453B-B5DD-FA6A860DA6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521" y="4514529"/>
                <a:ext cx="2234073" cy="5674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A526A330-04C6-49B1-A13E-D2966065D586}"/>
              </a:ext>
            </a:extLst>
          </p:cNvPr>
          <p:cNvSpPr txBox="1"/>
          <p:nvPr/>
        </p:nvSpPr>
        <p:spPr>
          <a:xfrm>
            <a:off x="1898710" y="3876550"/>
            <a:ext cx="2051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Shear</a:t>
            </a:r>
            <a:r>
              <a:rPr lang="it-IT" dirty="0"/>
              <a:t> </a:t>
            </a:r>
            <a:r>
              <a:rPr lang="it-IT" dirty="0" err="1"/>
              <a:t>strain</a:t>
            </a:r>
            <a:endParaRPr lang="en-GB" dirty="0"/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CD871736-B53E-4B45-A16C-250E60EE6F9C}"/>
              </a:ext>
            </a:extLst>
          </p:cNvPr>
          <p:cNvSpPr txBox="1"/>
          <p:nvPr/>
        </p:nvSpPr>
        <p:spPr>
          <a:xfrm>
            <a:off x="3177430" y="4438789"/>
            <a:ext cx="2565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Volumetric</a:t>
            </a:r>
            <a:r>
              <a:rPr lang="it-IT" dirty="0"/>
              <a:t> </a:t>
            </a:r>
            <a:r>
              <a:rPr lang="it-IT" dirty="0" err="1"/>
              <a:t>strain</a:t>
            </a:r>
            <a:r>
              <a:rPr lang="it-IT" dirty="0"/>
              <a:t> (</a:t>
            </a:r>
            <a:r>
              <a:rPr lang="it-IT" dirty="0" err="1"/>
              <a:t>compression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positive)</a:t>
            </a:r>
            <a:endParaRPr lang="en-GB" dirty="0"/>
          </a:p>
        </p:txBody>
      </p: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334EE1F0-C03A-4578-B0E4-F2E00913BBDD}"/>
              </a:ext>
            </a:extLst>
          </p:cNvPr>
          <p:cNvCxnSpPr>
            <a:cxnSpLocks/>
          </p:cNvCxnSpPr>
          <p:nvPr/>
        </p:nvCxnSpPr>
        <p:spPr>
          <a:xfrm>
            <a:off x="6792790" y="2377122"/>
            <a:ext cx="3606365" cy="0"/>
          </a:xfrm>
          <a:prstGeom prst="line">
            <a:avLst/>
          </a:prstGeom>
          <a:ln w="317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FC4536C0-E480-4ACD-81BA-AD1BC7113C23}"/>
              </a:ext>
            </a:extLst>
          </p:cNvPr>
          <p:cNvCxnSpPr>
            <a:cxnSpLocks/>
            <a:endCxn id="13" idx="2"/>
          </p:cNvCxnSpPr>
          <p:nvPr/>
        </p:nvCxnSpPr>
        <p:spPr>
          <a:xfrm>
            <a:off x="6775986" y="1570532"/>
            <a:ext cx="488144" cy="3962"/>
          </a:xfrm>
          <a:prstGeom prst="line">
            <a:avLst/>
          </a:prstGeom>
          <a:ln w="317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51ACEA29-8B55-4262-A55E-F06511EB67F1}"/>
              </a:ext>
            </a:extLst>
          </p:cNvPr>
          <p:cNvSpPr txBox="1"/>
          <p:nvPr/>
        </p:nvSpPr>
        <p:spPr>
          <a:xfrm rot="16200000">
            <a:off x="5248494" y="1951549"/>
            <a:ext cx="2340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/>
              <a:t>Shear</a:t>
            </a:r>
            <a:r>
              <a:rPr lang="it-IT" sz="1200" dirty="0"/>
              <a:t> stress, </a:t>
            </a:r>
            <a:r>
              <a:rPr lang="it-IT" sz="1200" dirty="0">
                <a:latin typeface="Symbol" panose="05050102010706020507" pitchFamily="18" charset="2"/>
              </a:rPr>
              <a:t>t</a:t>
            </a:r>
            <a:endParaRPr lang="en-GB" sz="1200" dirty="0">
              <a:latin typeface="Symbol" panose="05050102010706020507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asellaDiTesto 57">
                <a:extLst>
                  <a:ext uri="{FF2B5EF4-FFF2-40B4-BE49-F238E27FC236}">
                    <a16:creationId xmlns:a16="http://schemas.microsoft.com/office/drawing/2014/main" id="{28F1C43F-F8B8-4FB4-9DE7-AC0A3127EAAC}"/>
                  </a:ext>
                </a:extLst>
              </p:cNvPr>
              <p:cNvSpPr txBox="1"/>
              <p:nvPr/>
            </p:nvSpPr>
            <p:spPr>
              <a:xfrm>
                <a:off x="6544667" y="1371426"/>
                <a:ext cx="212622" cy="232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it-IT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CasellaDiTesto 57">
                <a:extLst>
                  <a:ext uri="{FF2B5EF4-FFF2-40B4-BE49-F238E27FC236}">
                    <a16:creationId xmlns:a16="http://schemas.microsoft.com/office/drawing/2014/main" id="{28F1C43F-F8B8-4FB4-9DE7-AC0A3127EA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667" y="1371426"/>
                <a:ext cx="212622" cy="232051"/>
              </a:xfrm>
              <a:prstGeom prst="rect">
                <a:avLst/>
              </a:prstGeom>
              <a:blipFill>
                <a:blip r:embed="rId9"/>
                <a:stretch>
                  <a:fillRect l="-14706" r="-5882"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CasellaDiTesto 58">
                <a:extLst>
                  <a:ext uri="{FF2B5EF4-FFF2-40B4-BE49-F238E27FC236}">
                    <a16:creationId xmlns:a16="http://schemas.microsoft.com/office/drawing/2014/main" id="{60E71DA7-0D25-452F-BD94-BAEFB8DD7949}"/>
                  </a:ext>
                </a:extLst>
              </p:cNvPr>
              <p:cNvSpPr txBox="1"/>
              <p:nvPr/>
            </p:nvSpPr>
            <p:spPr>
              <a:xfrm>
                <a:off x="6560310" y="2231116"/>
                <a:ext cx="26180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it-IT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𝑐𝑠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CasellaDiTesto 58">
                <a:extLst>
                  <a:ext uri="{FF2B5EF4-FFF2-40B4-BE49-F238E27FC236}">
                    <a16:creationId xmlns:a16="http://schemas.microsoft.com/office/drawing/2014/main" id="{60E71DA7-0D25-452F-BD94-BAEFB8DD7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0310" y="2231116"/>
                <a:ext cx="261803" cy="215444"/>
              </a:xfrm>
              <a:prstGeom prst="rect">
                <a:avLst/>
              </a:prstGeom>
              <a:blipFill>
                <a:blip r:embed="rId10"/>
                <a:stretch>
                  <a:fillRect l="-9302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1B627F61-209D-4FD3-8B3F-670C63F2FA3A}"/>
              </a:ext>
            </a:extLst>
          </p:cNvPr>
          <p:cNvSpPr txBox="1"/>
          <p:nvPr/>
        </p:nvSpPr>
        <p:spPr>
          <a:xfrm>
            <a:off x="6790740" y="3216351"/>
            <a:ext cx="37509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/>
              <a:t>Shear</a:t>
            </a:r>
            <a:r>
              <a:rPr lang="it-IT" sz="1200" dirty="0"/>
              <a:t> </a:t>
            </a:r>
            <a:r>
              <a:rPr lang="it-IT" sz="1200" dirty="0" err="1"/>
              <a:t>strain</a:t>
            </a:r>
            <a:r>
              <a:rPr lang="it-IT" sz="1200" dirty="0"/>
              <a:t>, </a:t>
            </a:r>
            <a:r>
              <a:rPr lang="it-IT" sz="1200" dirty="0" err="1">
                <a:latin typeface="Symbol" panose="05050102010706020507" pitchFamily="18" charset="2"/>
              </a:rPr>
              <a:t>g</a:t>
            </a:r>
            <a:r>
              <a:rPr lang="it-IT" sz="1200" baseline="-25000" dirty="0" err="1">
                <a:latin typeface="+mj-lt"/>
              </a:rPr>
              <a:t>zx</a:t>
            </a:r>
            <a:endParaRPr lang="en-GB" sz="1200" baseline="-25000" dirty="0">
              <a:latin typeface="+mj-lt"/>
            </a:endParaRP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F2BD3147-850C-4F4E-87E1-105830727C91}"/>
              </a:ext>
            </a:extLst>
          </p:cNvPr>
          <p:cNvSpPr txBox="1"/>
          <p:nvPr/>
        </p:nvSpPr>
        <p:spPr>
          <a:xfrm>
            <a:off x="6775985" y="5016190"/>
            <a:ext cx="37509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/>
              <a:t>Shear</a:t>
            </a:r>
            <a:r>
              <a:rPr lang="it-IT" sz="1200" dirty="0"/>
              <a:t> </a:t>
            </a:r>
            <a:r>
              <a:rPr lang="it-IT" sz="1200" dirty="0" err="1"/>
              <a:t>strain</a:t>
            </a:r>
            <a:r>
              <a:rPr lang="it-IT" sz="1200" dirty="0"/>
              <a:t>, </a:t>
            </a:r>
            <a:r>
              <a:rPr lang="it-IT" sz="1200" dirty="0" err="1">
                <a:latin typeface="Symbol" panose="05050102010706020507" pitchFamily="18" charset="2"/>
              </a:rPr>
              <a:t>g</a:t>
            </a:r>
            <a:r>
              <a:rPr lang="it-IT" sz="1200" baseline="-25000" dirty="0" err="1">
                <a:latin typeface="+mj-lt"/>
              </a:rPr>
              <a:t>zx</a:t>
            </a:r>
            <a:endParaRPr lang="en-GB" sz="1200" baseline="-25000" dirty="0">
              <a:latin typeface="+mj-lt"/>
            </a:endParaRPr>
          </a:p>
        </p:txBody>
      </p:sp>
      <p:sp>
        <p:nvSpPr>
          <p:cNvPr id="63" name="Triangolo isoscele 62">
            <a:extLst>
              <a:ext uri="{FF2B5EF4-FFF2-40B4-BE49-F238E27FC236}">
                <a16:creationId xmlns:a16="http://schemas.microsoft.com/office/drawing/2014/main" id="{E40527BD-5F1A-4F9B-8FB0-3C7DD965A790}"/>
              </a:ext>
            </a:extLst>
          </p:cNvPr>
          <p:cNvSpPr/>
          <p:nvPr/>
        </p:nvSpPr>
        <p:spPr>
          <a:xfrm>
            <a:off x="7230730" y="1529680"/>
            <a:ext cx="120961" cy="104277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FEAE7E68-C903-495E-9196-07E07CAC5258}"/>
              </a:ext>
            </a:extLst>
          </p:cNvPr>
          <p:cNvSpPr txBox="1"/>
          <p:nvPr/>
        </p:nvSpPr>
        <p:spPr>
          <a:xfrm>
            <a:off x="7035383" y="1316062"/>
            <a:ext cx="737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/>
              <a:t>Peak</a:t>
            </a:r>
            <a:r>
              <a:rPr lang="it-IT" sz="1200" dirty="0"/>
              <a:t> </a:t>
            </a:r>
            <a:endParaRPr lang="en-GB" sz="1200" dirty="0"/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D0971A92-702F-446A-B3C8-7E86AEBE0AE1}"/>
              </a:ext>
            </a:extLst>
          </p:cNvPr>
          <p:cNvSpPr txBox="1"/>
          <p:nvPr/>
        </p:nvSpPr>
        <p:spPr>
          <a:xfrm>
            <a:off x="9667069" y="2125726"/>
            <a:ext cx="1021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Critical state</a:t>
            </a:r>
            <a:endParaRPr lang="en-GB" sz="1200" dirty="0"/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68A99EE4-B694-48A7-A15D-5ECB6AE1B23E}"/>
              </a:ext>
            </a:extLst>
          </p:cNvPr>
          <p:cNvSpPr txBox="1"/>
          <p:nvPr/>
        </p:nvSpPr>
        <p:spPr>
          <a:xfrm rot="16836887">
            <a:off x="6630965" y="1969031"/>
            <a:ext cx="835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i="1" dirty="0" err="1"/>
              <a:t>Hardening</a:t>
            </a:r>
            <a:endParaRPr lang="en-GB" sz="900" i="1" dirty="0"/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11890E4A-3A8B-472A-AC35-310E6FE1BBA5}"/>
              </a:ext>
            </a:extLst>
          </p:cNvPr>
          <p:cNvSpPr txBox="1"/>
          <p:nvPr/>
        </p:nvSpPr>
        <p:spPr>
          <a:xfrm rot="1653084">
            <a:off x="7433950" y="1942663"/>
            <a:ext cx="835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i="1" dirty="0" err="1"/>
              <a:t>Softening</a:t>
            </a:r>
            <a:endParaRPr lang="en-GB" sz="900" i="1" dirty="0"/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C5AA5777-1150-4313-922E-BE7936DF6444}"/>
              </a:ext>
            </a:extLst>
          </p:cNvPr>
          <p:cNvSpPr txBox="1"/>
          <p:nvPr/>
        </p:nvSpPr>
        <p:spPr>
          <a:xfrm rot="20701639">
            <a:off x="7349446" y="2470799"/>
            <a:ext cx="835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i="1" dirty="0" err="1"/>
              <a:t>Hardening</a:t>
            </a:r>
            <a:endParaRPr lang="en-GB" sz="900" i="1" dirty="0"/>
          </a:p>
        </p:txBody>
      </p:sp>
      <p:sp>
        <p:nvSpPr>
          <p:cNvPr id="69" name="Figura a mano libera: forma 68">
            <a:extLst>
              <a:ext uri="{FF2B5EF4-FFF2-40B4-BE49-F238E27FC236}">
                <a16:creationId xmlns:a16="http://schemas.microsoft.com/office/drawing/2014/main" id="{CB605348-3059-4464-B316-C6ED41EDC31C}"/>
              </a:ext>
            </a:extLst>
          </p:cNvPr>
          <p:cNvSpPr/>
          <p:nvPr/>
        </p:nvSpPr>
        <p:spPr>
          <a:xfrm>
            <a:off x="6793544" y="4461107"/>
            <a:ext cx="3486912" cy="601697"/>
          </a:xfrm>
          <a:custGeom>
            <a:avLst/>
            <a:gdLst>
              <a:gd name="connsiteX0" fmla="*/ 0 w 3486912"/>
              <a:gd name="connsiteY0" fmla="*/ 601697 h 601697"/>
              <a:gd name="connsiteX1" fmla="*/ 152400 w 3486912"/>
              <a:gd name="connsiteY1" fmla="*/ 376145 h 601697"/>
              <a:gd name="connsiteX2" fmla="*/ 640080 w 3486912"/>
              <a:gd name="connsiteY2" fmla="*/ 150593 h 601697"/>
              <a:gd name="connsiteX3" fmla="*/ 1804416 w 3486912"/>
              <a:gd name="connsiteY3" fmla="*/ 10385 h 601697"/>
              <a:gd name="connsiteX4" fmla="*/ 3486912 w 3486912"/>
              <a:gd name="connsiteY4" fmla="*/ 10385 h 601697"/>
              <a:gd name="connsiteX5" fmla="*/ 3486912 w 3486912"/>
              <a:gd name="connsiteY5" fmla="*/ 10385 h 601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86912" h="601697">
                <a:moveTo>
                  <a:pt x="0" y="601697"/>
                </a:moveTo>
                <a:cubicBezTo>
                  <a:pt x="22860" y="526513"/>
                  <a:pt x="45720" y="451329"/>
                  <a:pt x="152400" y="376145"/>
                </a:cubicBezTo>
                <a:cubicBezTo>
                  <a:pt x="259080" y="300961"/>
                  <a:pt x="364744" y="211553"/>
                  <a:pt x="640080" y="150593"/>
                </a:cubicBezTo>
                <a:cubicBezTo>
                  <a:pt x="915416" y="89633"/>
                  <a:pt x="1329944" y="33753"/>
                  <a:pt x="1804416" y="10385"/>
                </a:cubicBezTo>
                <a:cubicBezTo>
                  <a:pt x="2278888" y="-12983"/>
                  <a:pt x="3486912" y="10385"/>
                  <a:pt x="3486912" y="10385"/>
                </a:cubicBezTo>
                <a:lnTo>
                  <a:pt x="3486912" y="10385"/>
                </a:ln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Figura a mano libera: forma 69">
            <a:extLst>
              <a:ext uri="{FF2B5EF4-FFF2-40B4-BE49-F238E27FC236}">
                <a16:creationId xmlns:a16="http://schemas.microsoft.com/office/drawing/2014/main" id="{94E62A5B-FB1F-49B5-A5F7-98929F65D59D}"/>
              </a:ext>
            </a:extLst>
          </p:cNvPr>
          <p:cNvSpPr/>
          <p:nvPr/>
        </p:nvSpPr>
        <p:spPr>
          <a:xfrm>
            <a:off x="6799640" y="4983556"/>
            <a:ext cx="3493008" cy="816196"/>
          </a:xfrm>
          <a:custGeom>
            <a:avLst/>
            <a:gdLst>
              <a:gd name="connsiteX0" fmla="*/ 0 w 3493008"/>
              <a:gd name="connsiteY0" fmla="*/ 85344 h 816196"/>
              <a:gd name="connsiteX1" fmla="*/ 103632 w 3493008"/>
              <a:gd name="connsiteY1" fmla="*/ 0 h 816196"/>
              <a:gd name="connsiteX2" fmla="*/ 219456 w 3493008"/>
              <a:gd name="connsiteY2" fmla="*/ 85344 h 816196"/>
              <a:gd name="connsiteX3" fmla="*/ 432816 w 3493008"/>
              <a:gd name="connsiteY3" fmla="*/ 493776 h 816196"/>
              <a:gd name="connsiteX4" fmla="*/ 530352 w 3493008"/>
              <a:gd name="connsiteY4" fmla="*/ 640080 h 816196"/>
              <a:gd name="connsiteX5" fmla="*/ 664464 w 3493008"/>
              <a:gd name="connsiteY5" fmla="*/ 694944 h 816196"/>
              <a:gd name="connsiteX6" fmla="*/ 1938528 w 3493008"/>
              <a:gd name="connsiteY6" fmla="*/ 810768 h 816196"/>
              <a:gd name="connsiteX7" fmla="*/ 3493008 w 3493008"/>
              <a:gd name="connsiteY7" fmla="*/ 798576 h 816196"/>
              <a:gd name="connsiteX8" fmla="*/ 3493008 w 3493008"/>
              <a:gd name="connsiteY8" fmla="*/ 798576 h 816196"/>
              <a:gd name="connsiteX0" fmla="*/ 0 w 3493008"/>
              <a:gd name="connsiteY0" fmla="*/ 85344 h 816196"/>
              <a:gd name="connsiteX1" fmla="*/ 103632 w 3493008"/>
              <a:gd name="connsiteY1" fmla="*/ 0 h 816196"/>
              <a:gd name="connsiteX2" fmla="*/ 219456 w 3493008"/>
              <a:gd name="connsiteY2" fmla="*/ 85344 h 816196"/>
              <a:gd name="connsiteX3" fmla="*/ 432816 w 3493008"/>
              <a:gd name="connsiteY3" fmla="*/ 493776 h 816196"/>
              <a:gd name="connsiteX4" fmla="*/ 530352 w 3493008"/>
              <a:gd name="connsiteY4" fmla="*/ 640080 h 816196"/>
              <a:gd name="connsiteX5" fmla="*/ 664464 w 3493008"/>
              <a:gd name="connsiteY5" fmla="*/ 694944 h 816196"/>
              <a:gd name="connsiteX6" fmla="*/ 1938528 w 3493008"/>
              <a:gd name="connsiteY6" fmla="*/ 810768 h 816196"/>
              <a:gd name="connsiteX7" fmla="*/ 3493008 w 3493008"/>
              <a:gd name="connsiteY7" fmla="*/ 798576 h 816196"/>
              <a:gd name="connsiteX8" fmla="*/ 3493008 w 3493008"/>
              <a:gd name="connsiteY8" fmla="*/ 798576 h 816196"/>
              <a:gd name="connsiteX0" fmla="*/ 0 w 3493008"/>
              <a:gd name="connsiteY0" fmla="*/ 85344 h 816196"/>
              <a:gd name="connsiteX1" fmla="*/ 103632 w 3493008"/>
              <a:gd name="connsiteY1" fmla="*/ 0 h 816196"/>
              <a:gd name="connsiteX2" fmla="*/ 219456 w 3493008"/>
              <a:gd name="connsiteY2" fmla="*/ 85344 h 816196"/>
              <a:gd name="connsiteX3" fmla="*/ 432816 w 3493008"/>
              <a:gd name="connsiteY3" fmla="*/ 493776 h 816196"/>
              <a:gd name="connsiteX4" fmla="*/ 530352 w 3493008"/>
              <a:gd name="connsiteY4" fmla="*/ 640080 h 816196"/>
              <a:gd name="connsiteX5" fmla="*/ 664464 w 3493008"/>
              <a:gd name="connsiteY5" fmla="*/ 694944 h 816196"/>
              <a:gd name="connsiteX6" fmla="*/ 1938528 w 3493008"/>
              <a:gd name="connsiteY6" fmla="*/ 810768 h 816196"/>
              <a:gd name="connsiteX7" fmla="*/ 3493008 w 3493008"/>
              <a:gd name="connsiteY7" fmla="*/ 798576 h 816196"/>
              <a:gd name="connsiteX8" fmla="*/ 3493008 w 3493008"/>
              <a:gd name="connsiteY8" fmla="*/ 798576 h 81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93008" h="816196">
                <a:moveTo>
                  <a:pt x="0" y="85344"/>
                </a:moveTo>
                <a:cubicBezTo>
                  <a:pt x="33528" y="42672"/>
                  <a:pt x="67056" y="0"/>
                  <a:pt x="103632" y="0"/>
                </a:cubicBezTo>
                <a:cubicBezTo>
                  <a:pt x="140208" y="0"/>
                  <a:pt x="164592" y="3048"/>
                  <a:pt x="219456" y="85344"/>
                </a:cubicBezTo>
                <a:cubicBezTo>
                  <a:pt x="274320" y="167640"/>
                  <a:pt x="381000" y="401320"/>
                  <a:pt x="432816" y="493776"/>
                </a:cubicBezTo>
                <a:cubicBezTo>
                  <a:pt x="484632" y="586232"/>
                  <a:pt x="466344" y="596392"/>
                  <a:pt x="530352" y="640080"/>
                </a:cubicBezTo>
                <a:cubicBezTo>
                  <a:pt x="594360" y="683768"/>
                  <a:pt x="574548" y="663956"/>
                  <a:pt x="664464" y="694944"/>
                </a:cubicBezTo>
                <a:cubicBezTo>
                  <a:pt x="754380" y="725932"/>
                  <a:pt x="1467104" y="793496"/>
                  <a:pt x="1938528" y="810768"/>
                </a:cubicBezTo>
                <a:cubicBezTo>
                  <a:pt x="2409952" y="828040"/>
                  <a:pt x="3493008" y="798576"/>
                  <a:pt x="3493008" y="798576"/>
                </a:cubicBezTo>
                <a:lnTo>
                  <a:pt x="3493008" y="79857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1" name="Connettore 2 70">
            <a:extLst>
              <a:ext uri="{FF2B5EF4-FFF2-40B4-BE49-F238E27FC236}">
                <a16:creationId xmlns:a16="http://schemas.microsoft.com/office/drawing/2014/main" id="{A7657C26-788D-4921-942C-91872301572B}"/>
              </a:ext>
            </a:extLst>
          </p:cNvPr>
          <p:cNvCxnSpPr/>
          <p:nvPr/>
        </p:nvCxnSpPr>
        <p:spPr>
          <a:xfrm flipV="1">
            <a:off x="6796285" y="3580809"/>
            <a:ext cx="0" cy="23977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>
            <a:extLst>
              <a:ext uri="{FF2B5EF4-FFF2-40B4-BE49-F238E27FC236}">
                <a16:creationId xmlns:a16="http://schemas.microsoft.com/office/drawing/2014/main" id="{F4969778-426B-4257-933D-94F734672A76}"/>
              </a:ext>
            </a:extLst>
          </p:cNvPr>
          <p:cNvCxnSpPr/>
          <p:nvPr/>
        </p:nvCxnSpPr>
        <p:spPr>
          <a:xfrm>
            <a:off x="6792790" y="5054070"/>
            <a:ext cx="378966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2CCA7D1C-DE9A-4870-BB30-E1FC5319ACDF}"/>
              </a:ext>
            </a:extLst>
          </p:cNvPr>
          <p:cNvSpPr txBox="1"/>
          <p:nvPr/>
        </p:nvSpPr>
        <p:spPr>
          <a:xfrm rot="16200000">
            <a:off x="5248494" y="4924304"/>
            <a:ext cx="2340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/>
              <a:t>Volumetric</a:t>
            </a:r>
            <a:r>
              <a:rPr lang="it-IT" sz="1200" dirty="0"/>
              <a:t> </a:t>
            </a:r>
            <a:r>
              <a:rPr lang="it-IT" sz="1200" dirty="0" err="1"/>
              <a:t>strain</a:t>
            </a:r>
            <a:r>
              <a:rPr lang="it-IT" sz="1200" dirty="0"/>
              <a:t>, </a:t>
            </a:r>
            <a:r>
              <a:rPr lang="it-IT" sz="1200" dirty="0" err="1">
                <a:latin typeface="Symbol" panose="05050102010706020507" pitchFamily="18" charset="2"/>
              </a:rPr>
              <a:t>e</a:t>
            </a:r>
            <a:r>
              <a:rPr lang="it-IT" sz="1200" baseline="-25000" dirty="0" err="1">
                <a:latin typeface="+mj-lt"/>
              </a:rPr>
              <a:t>v</a:t>
            </a:r>
            <a:endParaRPr lang="en-GB" sz="1200" baseline="-25000" dirty="0">
              <a:latin typeface="+mj-lt"/>
            </a:endParaRP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96DCCF11-46CF-477E-BE40-B1E1EE993786}"/>
              </a:ext>
            </a:extLst>
          </p:cNvPr>
          <p:cNvSpPr txBox="1"/>
          <p:nvPr/>
        </p:nvSpPr>
        <p:spPr>
          <a:xfrm rot="16200000">
            <a:off x="6048492" y="4028897"/>
            <a:ext cx="12732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 err="1"/>
              <a:t>Compression</a:t>
            </a:r>
            <a:endParaRPr lang="en-GB" sz="1050" dirty="0"/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59E2FBDA-F8C4-4342-8D13-70785707A6EE}"/>
              </a:ext>
            </a:extLst>
          </p:cNvPr>
          <p:cNvSpPr txBox="1"/>
          <p:nvPr/>
        </p:nvSpPr>
        <p:spPr>
          <a:xfrm rot="16200000">
            <a:off x="6143153" y="5472571"/>
            <a:ext cx="10909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/>
              <a:t>Expansion</a:t>
            </a:r>
            <a:endParaRPr lang="en-GB" sz="1050" dirty="0"/>
          </a:p>
        </p:txBody>
      </p: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16A89A82-F6CA-4638-B64B-018AB8A2D10A}"/>
              </a:ext>
            </a:extLst>
          </p:cNvPr>
          <p:cNvCxnSpPr>
            <a:cxnSpLocks/>
            <a:endCxn id="63" idx="3"/>
          </p:cNvCxnSpPr>
          <p:nvPr/>
        </p:nvCxnSpPr>
        <p:spPr>
          <a:xfrm flipV="1">
            <a:off x="7264130" y="1633957"/>
            <a:ext cx="27081" cy="4165795"/>
          </a:xfrm>
          <a:prstGeom prst="line">
            <a:avLst/>
          </a:prstGeom>
          <a:ln w="317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F6283993-735F-4B38-8847-59E86E05AF3C}"/>
              </a:ext>
            </a:extLst>
          </p:cNvPr>
          <p:cNvSpPr txBox="1"/>
          <p:nvPr/>
        </p:nvSpPr>
        <p:spPr>
          <a:xfrm>
            <a:off x="9623624" y="4237530"/>
            <a:ext cx="1021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Critical state</a:t>
            </a:r>
            <a:endParaRPr lang="en-GB" sz="1200" dirty="0"/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84E19A55-C5F6-4D6B-868A-F928A1EC59C3}"/>
              </a:ext>
            </a:extLst>
          </p:cNvPr>
          <p:cNvSpPr txBox="1"/>
          <p:nvPr/>
        </p:nvSpPr>
        <p:spPr>
          <a:xfrm>
            <a:off x="9615616" y="5554839"/>
            <a:ext cx="1021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Critical state</a:t>
            </a:r>
            <a:endParaRPr lang="en-GB" sz="1200" dirty="0"/>
          </a:p>
        </p:txBody>
      </p: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A91CE1FD-0D69-488E-9190-27AB3A5F3B63}"/>
              </a:ext>
            </a:extLst>
          </p:cNvPr>
          <p:cNvCxnSpPr>
            <a:cxnSpLocks/>
          </p:cNvCxnSpPr>
          <p:nvPr/>
        </p:nvCxnSpPr>
        <p:spPr>
          <a:xfrm>
            <a:off x="7148915" y="5282644"/>
            <a:ext cx="279028" cy="54919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CasellaDiTesto 84">
                <a:extLst>
                  <a:ext uri="{FF2B5EF4-FFF2-40B4-BE49-F238E27FC236}">
                    <a16:creationId xmlns:a16="http://schemas.microsoft.com/office/drawing/2014/main" id="{11618322-BC87-41D2-8C77-B08DEC2026CD}"/>
                  </a:ext>
                </a:extLst>
              </p:cNvPr>
              <p:cNvSpPr txBox="1"/>
              <p:nvPr/>
            </p:nvSpPr>
            <p:spPr>
              <a:xfrm>
                <a:off x="6864449" y="5786970"/>
                <a:ext cx="754566" cy="4400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it-IT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t-IT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sSub>
                                    <m:sSubPr>
                                      <m:ctrlPr>
                                        <a:rPr lang="it-IT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2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it-IT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it-IT" sz="1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sSub>
                                    <m:sSubPr>
                                      <m:ctrlPr>
                                        <a:rPr lang="it-IT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𝛾</m:t>
                                      </m:r>
                                    </m:e>
                                    <m:sub>
                                      <m:r>
                                        <a:rPr lang="it-IT" sz="1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𝑧𝑥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CasellaDiTesto 84">
                <a:extLst>
                  <a:ext uri="{FF2B5EF4-FFF2-40B4-BE49-F238E27FC236}">
                    <a16:creationId xmlns:a16="http://schemas.microsoft.com/office/drawing/2014/main" id="{11618322-BC87-41D2-8C77-B08DEC202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4449" y="5786970"/>
                <a:ext cx="754566" cy="440057"/>
              </a:xfrm>
              <a:prstGeom prst="rect">
                <a:avLst/>
              </a:prstGeom>
              <a:blipFill>
                <a:blip r:embed="rId11"/>
                <a:stretch>
                  <a:fillRect b="-6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916C63A4-5937-40EC-ACE6-5FEEA181E72E}"/>
              </a:ext>
            </a:extLst>
          </p:cNvPr>
          <p:cNvSpPr txBox="1"/>
          <p:nvPr/>
        </p:nvSpPr>
        <p:spPr>
          <a:xfrm>
            <a:off x="8005868" y="1728869"/>
            <a:ext cx="2521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Dense </a:t>
            </a:r>
            <a:r>
              <a:rPr lang="it-IT" sz="1600" dirty="0" err="1">
                <a:solidFill>
                  <a:srgbClr val="FF0000"/>
                </a:solidFill>
              </a:rPr>
              <a:t>sand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75B86B39-3FC5-46E0-B595-EC48A8ABFBA4}"/>
              </a:ext>
            </a:extLst>
          </p:cNvPr>
          <p:cNvSpPr txBox="1"/>
          <p:nvPr/>
        </p:nvSpPr>
        <p:spPr>
          <a:xfrm>
            <a:off x="8235625" y="5821931"/>
            <a:ext cx="13799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Dense </a:t>
            </a:r>
            <a:r>
              <a:rPr lang="it-IT" sz="1600" dirty="0" err="1">
                <a:solidFill>
                  <a:srgbClr val="FF0000"/>
                </a:solidFill>
              </a:rPr>
              <a:t>sand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1DCCDFFF-0E58-4406-B7FA-2A0E8EF2CE81}"/>
              </a:ext>
            </a:extLst>
          </p:cNvPr>
          <p:cNvSpPr txBox="1"/>
          <p:nvPr/>
        </p:nvSpPr>
        <p:spPr>
          <a:xfrm>
            <a:off x="8243255" y="4123336"/>
            <a:ext cx="137999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accent1"/>
                </a:solidFill>
              </a:rPr>
              <a:t>Loose </a:t>
            </a:r>
            <a:r>
              <a:rPr lang="it-IT" sz="1600" dirty="0" err="1">
                <a:solidFill>
                  <a:schemeClr val="accent1"/>
                </a:solidFill>
              </a:rPr>
              <a:t>sand</a:t>
            </a:r>
            <a:endParaRPr lang="en-GB" sz="1600" dirty="0">
              <a:solidFill>
                <a:schemeClr val="accent1"/>
              </a:solidFill>
            </a:endParaRPr>
          </a:p>
        </p:txBody>
      </p:sp>
      <p:sp>
        <p:nvSpPr>
          <p:cNvPr id="91" name="CasellaDiTesto 90">
            <a:extLst>
              <a:ext uri="{FF2B5EF4-FFF2-40B4-BE49-F238E27FC236}">
                <a16:creationId xmlns:a16="http://schemas.microsoft.com/office/drawing/2014/main" id="{02677A65-4E7F-4FF3-A013-F9043BFD07C2}"/>
              </a:ext>
            </a:extLst>
          </p:cNvPr>
          <p:cNvSpPr txBox="1"/>
          <p:nvPr/>
        </p:nvSpPr>
        <p:spPr>
          <a:xfrm>
            <a:off x="8783717" y="2356131"/>
            <a:ext cx="137999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accent1"/>
                </a:solidFill>
              </a:rPr>
              <a:t>Loose </a:t>
            </a:r>
            <a:r>
              <a:rPr lang="it-IT" sz="1600" dirty="0" err="1">
                <a:solidFill>
                  <a:schemeClr val="accent1"/>
                </a:solidFill>
              </a:rPr>
              <a:t>sand</a:t>
            </a:r>
            <a:endParaRPr lang="en-GB" sz="1600" dirty="0">
              <a:solidFill>
                <a:schemeClr val="accent1"/>
              </a:solidFill>
            </a:endParaRPr>
          </a:p>
        </p:txBody>
      </p:sp>
      <p:sp>
        <p:nvSpPr>
          <p:cNvPr id="92" name="Figura a mano libera: forma 91">
            <a:extLst>
              <a:ext uri="{FF2B5EF4-FFF2-40B4-BE49-F238E27FC236}">
                <a16:creationId xmlns:a16="http://schemas.microsoft.com/office/drawing/2014/main" id="{4E6BA346-B401-463F-89F9-1B1399D75726}"/>
              </a:ext>
            </a:extLst>
          </p:cNvPr>
          <p:cNvSpPr/>
          <p:nvPr/>
        </p:nvSpPr>
        <p:spPr>
          <a:xfrm>
            <a:off x="7218772" y="5439998"/>
            <a:ext cx="142240" cy="264160"/>
          </a:xfrm>
          <a:custGeom>
            <a:avLst/>
            <a:gdLst>
              <a:gd name="connsiteX0" fmla="*/ 142240 w 142240"/>
              <a:gd name="connsiteY0" fmla="*/ 264160 h 264160"/>
              <a:gd name="connsiteX1" fmla="*/ 0 w 142240"/>
              <a:gd name="connsiteY1" fmla="*/ 264160 h 264160"/>
              <a:gd name="connsiteX2" fmla="*/ 0 w 142240"/>
              <a:gd name="connsiteY2" fmla="*/ 0 h 26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240" h="264160">
                <a:moveTo>
                  <a:pt x="142240" y="264160"/>
                </a:moveTo>
                <a:lnTo>
                  <a:pt x="0" y="264160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6E5C2D76-F4AA-4A29-B573-A7F158E8EEA6}"/>
              </a:ext>
            </a:extLst>
          </p:cNvPr>
          <p:cNvCxnSpPr/>
          <p:nvPr/>
        </p:nvCxnSpPr>
        <p:spPr>
          <a:xfrm>
            <a:off x="373912" y="1757303"/>
            <a:ext cx="4739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2 76">
            <a:extLst>
              <a:ext uri="{FF2B5EF4-FFF2-40B4-BE49-F238E27FC236}">
                <a16:creationId xmlns:a16="http://schemas.microsoft.com/office/drawing/2014/main" id="{1245971D-29AE-49BF-AE62-1668C258A020}"/>
              </a:ext>
            </a:extLst>
          </p:cNvPr>
          <p:cNvCxnSpPr>
            <a:cxnSpLocks/>
          </p:cNvCxnSpPr>
          <p:nvPr/>
        </p:nvCxnSpPr>
        <p:spPr>
          <a:xfrm>
            <a:off x="373912" y="1757303"/>
            <a:ext cx="0" cy="434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CasellaDiTesto 77">
                <a:extLst>
                  <a:ext uri="{FF2B5EF4-FFF2-40B4-BE49-F238E27FC236}">
                    <a16:creationId xmlns:a16="http://schemas.microsoft.com/office/drawing/2014/main" id="{7F3B14C8-06CB-46F9-8696-551332B6162A}"/>
                  </a:ext>
                </a:extLst>
              </p:cNvPr>
              <p:cNvSpPr txBox="1"/>
              <p:nvPr/>
            </p:nvSpPr>
            <p:spPr>
              <a:xfrm>
                <a:off x="185426" y="1757303"/>
                <a:ext cx="1690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8" name="CasellaDiTesto 77">
                <a:extLst>
                  <a:ext uri="{FF2B5EF4-FFF2-40B4-BE49-F238E27FC236}">
                    <a16:creationId xmlns:a16="http://schemas.microsoft.com/office/drawing/2014/main" id="{7F3B14C8-06CB-46F9-8696-551332B616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26" y="1757303"/>
                <a:ext cx="169085" cy="276999"/>
              </a:xfrm>
              <a:prstGeom prst="rect">
                <a:avLst/>
              </a:prstGeom>
              <a:blipFill>
                <a:blip r:embed="rId12"/>
                <a:stretch>
                  <a:fillRect l="-21429" r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CasellaDiTesto 78">
                <a:extLst>
                  <a:ext uri="{FF2B5EF4-FFF2-40B4-BE49-F238E27FC236}">
                    <a16:creationId xmlns:a16="http://schemas.microsoft.com/office/drawing/2014/main" id="{CE5381AD-C0A7-493D-AF7D-56EAFFC79D11}"/>
                  </a:ext>
                </a:extLst>
              </p:cNvPr>
              <p:cNvSpPr txBox="1"/>
              <p:nvPr/>
            </p:nvSpPr>
            <p:spPr>
              <a:xfrm>
                <a:off x="426109" y="1480304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9" name="CasellaDiTesto 78">
                <a:extLst>
                  <a:ext uri="{FF2B5EF4-FFF2-40B4-BE49-F238E27FC236}">
                    <a16:creationId xmlns:a16="http://schemas.microsoft.com/office/drawing/2014/main" id="{CE5381AD-C0A7-493D-AF7D-56EAFFC79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109" y="1480304"/>
                <a:ext cx="183320" cy="276999"/>
              </a:xfrm>
              <a:prstGeom prst="rect">
                <a:avLst/>
              </a:prstGeom>
              <a:blipFill>
                <a:blip r:embed="rId13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ttangolo 81">
                <a:extLst>
                  <a:ext uri="{FF2B5EF4-FFF2-40B4-BE49-F238E27FC236}">
                    <a16:creationId xmlns:a16="http://schemas.microsoft.com/office/drawing/2014/main" id="{358106AA-B25B-436D-8040-9877420043B4}"/>
                  </a:ext>
                </a:extLst>
              </p:cNvPr>
              <p:cNvSpPr/>
              <p:nvPr/>
            </p:nvSpPr>
            <p:spPr>
              <a:xfrm>
                <a:off x="1593043" y="3099488"/>
                <a:ext cx="4907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2" name="Rettangolo 81">
                <a:extLst>
                  <a:ext uri="{FF2B5EF4-FFF2-40B4-BE49-F238E27FC236}">
                    <a16:creationId xmlns:a16="http://schemas.microsoft.com/office/drawing/2014/main" id="{358106AA-B25B-436D-8040-9877420043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043" y="3099488"/>
                <a:ext cx="490775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File:CC BY icon.svg - Wikipedia">
            <a:extLst>
              <a:ext uri="{FF2B5EF4-FFF2-40B4-BE49-F238E27FC236}">
                <a16:creationId xmlns:a16="http://schemas.microsoft.com/office/drawing/2014/main" id="{7BF803B7-639E-4515-A76E-72C2084B0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7" y="6516770"/>
            <a:ext cx="999241" cy="35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8845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Shear conditions</a:t>
            </a: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04067" y="3598722"/>
            <a:ext cx="3200400" cy="291465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958" y="745067"/>
            <a:ext cx="3677882" cy="5707311"/>
          </a:xfrm>
          <a:prstGeom prst="rect">
            <a:avLst/>
          </a:prstGeom>
        </p:spPr>
      </p:pic>
      <p:cxnSp>
        <p:nvCxnSpPr>
          <p:cNvPr id="8" name="Connettore diritto 7"/>
          <p:cNvCxnSpPr/>
          <p:nvPr/>
        </p:nvCxnSpPr>
        <p:spPr>
          <a:xfrm>
            <a:off x="2770293" y="2445173"/>
            <a:ext cx="1323581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igura a mano libera 8"/>
          <p:cNvSpPr/>
          <p:nvPr/>
        </p:nvSpPr>
        <p:spPr>
          <a:xfrm>
            <a:off x="3129280" y="2302933"/>
            <a:ext cx="894080" cy="115147"/>
          </a:xfrm>
          <a:custGeom>
            <a:avLst/>
            <a:gdLst>
              <a:gd name="connsiteX0" fmla="*/ 0 w 894080"/>
              <a:gd name="connsiteY0" fmla="*/ 0 h 115147"/>
              <a:gd name="connsiteX1" fmla="*/ 325120 w 894080"/>
              <a:gd name="connsiteY1" fmla="*/ 88054 h 115147"/>
              <a:gd name="connsiteX2" fmla="*/ 894080 w 894080"/>
              <a:gd name="connsiteY2" fmla="*/ 115147 h 115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4080" h="115147">
                <a:moveTo>
                  <a:pt x="0" y="0"/>
                </a:moveTo>
                <a:cubicBezTo>
                  <a:pt x="88053" y="34431"/>
                  <a:pt x="176107" y="68863"/>
                  <a:pt x="325120" y="88054"/>
                </a:cubicBezTo>
                <a:cubicBezTo>
                  <a:pt x="474133" y="107245"/>
                  <a:pt x="684106" y="111196"/>
                  <a:pt x="894080" y="115147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Connettore diritto 10"/>
          <p:cNvCxnSpPr/>
          <p:nvPr/>
        </p:nvCxnSpPr>
        <p:spPr>
          <a:xfrm>
            <a:off x="3136051" y="3142827"/>
            <a:ext cx="11136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/>
          <p:cNvCxnSpPr/>
          <p:nvPr/>
        </p:nvCxnSpPr>
        <p:spPr>
          <a:xfrm flipH="1">
            <a:off x="2953173" y="3142827"/>
            <a:ext cx="18287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/>
          <p:cNvSpPr/>
          <p:nvPr/>
        </p:nvSpPr>
        <p:spPr>
          <a:xfrm>
            <a:off x="5687373" y="936788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Consider 2 types of soil under shearing conditions (drained)</a:t>
            </a:r>
          </a:p>
          <a:p>
            <a:r>
              <a:rPr lang="en-GB" b="1" dirty="0"/>
              <a:t>Type I soils</a:t>
            </a:r>
            <a:r>
              <a:rPr lang="en-GB" dirty="0"/>
              <a:t>—loose sands, normally consolidated and lightly </a:t>
            </a:r>
            <a:r>
              <a:rPr lang="en-GB" dirty="0" err="1"/>
              <a:t>overconsolidated</a:t>
            </a:r>
            <a:r>
              <a:rPr lang="en-GB" dirty="0"/>
              <a:t> clays (OCR &lt; 2): gradual increase in shear stresses (strain-hardens) until the critical state shear stress. Compress during shearing</a:t>
            </a:r>
          </a:p>
          <a:p>
            <a:endParaRPr lang="en-GB" dirty="0"/>
          </a:p>
          <a:p>
            <a:r>
              <a:rPr lang="en-GB" b="1" dirty="0"/>
              <a:t>Type II soils</a:t>
            </a:r>
            <a:r>
              <a:rPr lang="en-GB" dirty="0"/>
              <a:t>—dense sands and heavily </a:t>
            </a:r>
            <a:r>
              <a:rPr lang="en-GB" dirty="0" err="1"/>
              <a:t>overconsolidated</a:t>
            </a:r>
            <a:r>
              <a:rPr lang="en-GB" dirty="0"/>
              <a:t> clays (OCR&gt;2): rapid increase in shear stress reaching a peak value at low shear strains and then show a decrease in shear stress with increasing shear strain (strain-softens), ultimately attaining a critical state shear stress. Initially compress a bit, but then dilate during shearing (DILATANCY).</a:t>
            </a:r>
          </a:p>
          <a:p>
            <a:endParaRPr lang="en-GB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1D8284C-43B4-472D-ABA7-69868B2EB82D}"/>
              </a:ext>
            </a:extLst>
          </p:cNvPr>
          <p:cNvSpPr txBox="1"/>
          <p:nvPr/>
        </p:nvSpPr>
        <p:spPr>
          <a:xfrm>
            <a:off x="4045256" y="2187247"/>
            <a:ext cx="970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/>
              <a:t>Residual</a:t>
            </a:r>
            <a:r>
              <a:rPr lang="it-IT" sz="1200" dirty="0"/>
              <a:t> state</a:t>
            </a:r>
            <a:endParaRPr lang="en-GB" sz="1200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CEB62063-9E12-4777-ACFD-6EE6E6C90E8A}"/>
              </a:ext>
            </a:extLst>
          </p:cNvPr>
          <p:cNvSpPr/>
          <p:nvPr/>
        </p:nvSpPr>
        <p:spPr>
          <a:xfrm>
            <a:off x="8146578" y="6021491"/>
            <a:ext cx="363679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err="1">
                <a:solidFill>
                  <a:srgbClr val="555555"/>
                </a:solidFill>
                <a:latin typeface="robotoregular"/>
              </a:rPr>
              <a:t>Budhu</a:t>
            </a:r>
            <a:r>
              <a:rPr lang="en-GB" sz="1100" dirty="0">
                <a:solidFill>
                  <a:srgbClr val="555555"/>
                </a:solidFill>
                <a:latin typeface="robotoregular"/>
              </a:rPr>
              <a:t>, M. (2008). </a:t>
            </a:r>
            <a:r>
              <a:rPr lang="en-GB" sz="1100" i="1" dirty="0">
                <a:solidFill>
                  <a:srgbClr val="555555"/>
                </a:solidFill>
                <a:latin typeface="robotoregular"/>
              </a:rPr>
              <a:t>Soil mechanics and foundations</a:t>
            </a:r>
            <a:r>
              <a:rPr lang="en-GB" sz="1100" dirty="0">
                <a:solidFill>
                  <a:srgbClr val="555555"/>
                </a:solidFill>
                <a:latin typeface="robotoregular"/>
              </a:rPr>
              <a:t>. Wiley Textbooks.</a:t>
            </a:r>
            <a:endParaRPr lang="en-GB" sz="1100" dirty="0"/>
          </a:p>
        </p:txBody>
      </p:sp>
      <p:pic>
        <p:nvPicPr>
          <p:cNvPr id="12" name="Picture 2" descr="File:CC BY icon.svg - Wikipedia">
            <a:extLst>
              <a:ext uri="{FF2B5EF4-FFF2-40B4-BE49-F238E27FC236}">
                <a16:creationId xmlns:a16="http://schemas.microsoft.com/office/drawing/2014/main" id="{9216FEF4-1B87-4E83-9440-27145D3A1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7" y="6526197"/>
            <a:ext cx="999241" cy="35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566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Undrained conditions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858168"/>
                <a:ext cx="10515600" cy="214242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GB" dirty="0"/>
                  <a:t>Drained condition occurs when the excess pore water pressure developed during loading of a soil dissipates, i.e., </a:t>
                </a:r>
                <a:r>
                  <a:rPr lang="en-GB" dirty="0">
                    <a:latin typeface="Symbol" panose="05050102010706020507" pitchFamily="18" charset="2"/>
                  </a:rPr>
                  <a:t>D</a:t>
                </a:r>
                <a:r>
                  <a:rPr lang="en-GB" dirty="0"/>
                  <a:t>u= 0. (typical of sand, and clay at long term)</a:t>
                </a:r>
              </a:p>
              <a:p>
                <a:r>
                  <a:rPr lang="en-GB" dirty="0"/>
                  <a:t>Undrained condition occurs when the excess pore water pressure cannot drain, at least quickly, from the soil,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dirty="0"/>
                  <a:t>. (typical of clay at short term)</a:t>
                </a: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58168"/>
                <a:ext cx="10515600" cy="2142420"/>
              </a:xfrm>
              <a:blipFill>
                <a:blip r:embed="rId2"/>
                <a:stretch>
                  <a:fillRect l="-928" t="-6268" r="-638" b="-6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4353" y="3055090"/>
            <a:ext cx="6853780" cy="3392275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B8750A69-7ABB-4CC1-839F-97DA7194F21C}"/>
              </a:ext>
            </a:extLst>
          </p:cNvPr>
          <p:cNvSpPr/>
          <p:nvPr/>
        </p:nvSpPr>
        <p:spPr>
          <a:xfrm>
            <a:off x="57556" y="6051314"/>
            <a:ext cx="363679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err="1">
                <a:solidFill>
                  <a:srgbClr val="555555"/>
                </a:solidFill>
                <a:latin typeface="robotoregular"/>
              </a:rPr>
              <a:t>Budhu</a:t>
            </a:r>
            <a:r>
              <a:rPr lang="en-GB" sz="1100" dirty="0">
                <a:solidFill>
                  <a:srgbClr val="555555"/>
                </a:solidFill>
                <a:latin typeface="robotoregular"/>
              </a:rPr>
              <a:t>, M. (2008). </a:t>
            </a:r>
            <a:r>
              <a:rPr lang="en-GB" sz="1100" i="1" dirty="0">
                <a:solidFill>
                  <a:srgbClr val="555555"/>
                </a:solidFill>
                <a:latin typeface="robotoregular"/>
              </a:rPr>
              <a:t>Soil mechanics and foundations</a:t>
            </a:r>
            <a:r>
              <a:rPr lang="en-GB" sz="1100" dirty="0">
                <a:solidFill>
                  <a:srgbClr val="555555"/>
                </a:solidFill>
                <a:latin typeface="robotoregular"/>
              </a:rPr>
              <a:t>. Wiley Textbooks.</a:t>
            </a:r>
            <a:endParaRPr lang="en-GB" sz="1100" dirty="0"/>
          </a:p>
        </p:txBody>
      </p:sp>
      <p:pic>
        <p:nvPicPr>
          <p:cNvPr id="6" name="Picture 2" descr="File:CC BY icon.svg - Wikipedia">
            <a:extLst>
              <a:ext uri="{FF2B5EF4-FFF2-40B4-BE49-F238E27FC236}">
                <a16:creationId xmlns:a16="http://schemas.microsoft.com/office/drawing/2014/main" id="{CA327875-D509-4A28-9100-64EA0F368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7" y="6516770"/>
            <a:ext cx="999241" cy="35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531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Undrained conditions</a:t>
            </a:r>
          </a:p>
        </p:txBody>
      </p: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AD1D1201-7831-4BBE-B243-7E8E07BD5BB8}"/>
              </a:ext>
            </a:extLst>
          </p:cNvPr>
          <p:cNvGrpSpPr/>
          <p:nvPr/>
        </p:nvGrpSpPr>
        <p:grpSpPr>
          <a:xfrm>
            <a:off x="3979277" y="2016384"/>
            <a:ext cx="527903" cy="1189607"/>
            <a:chOff x="3252245" y="1035744"/>
            <a:chExt cx="527903" cy="1189607"/>
          </a:xfrm>
        </p:grpSpPr>
        <p:sp>
          <p:nvSpPr>
            <p:cNvPr id="31" name="Ovale 30">
              <a:extLst>
                <a:ext uri="{FF2B5EF4-FFF2-40B4-BE49-F238E27FC236}">
                  <a16:creationId xmlns:a16="http://schemas.microsoft.com/office/drawing/2014/main" id="{20F11180-0C49-4544-AA30-08A16DE9AD13}"/>
                </a:ext>
              </a:extLst>
            </p:cNvPr>
            <p:cNvSpPr/>
            <p:nvPr/>
          </p:nvSpPr>
          <p:spPr>
            <a:xfrm>
              <a:off x="3252245" y="1999015"/>
              <a:ext cx="527901" cy="226336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bg1">
                    <a:lumMod val="50000"/>
                  </a:schemeClr>
                </a:gs>
                <a:gs pos="83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ettangolo 28">
              <a:extLst>
                <a:ext uri="{FF2B5EF4-FFF2-40B4-BE49-F238E27FC236}">
                  <a16:creationId xmlns:a16="http://schemas.microsoft.com/office/drawing/2014/main" id="{29C31118-0070-4A45-B8F8-D7BCD1DDFDAA}"/>
                </a:ext>
              </a:extLst>
            </p:cNvPr>
            <p:cNvSpPr/>
            <p:nvPr/>
          </p:nvSpPr>
          <p:spPr>
            <a:xfrm>
              <a:off x="3252247" y="1150070"/>
              <a:ext cx="527901" cy="96153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bg1">
                    <a:lumMod val="50000"/>
                  </a:schemeClr>
                </a:gs>
                <a:gs pos="83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e 29">
              <a:extLst>
                <a:ext uri="{FF2B5EF4-FFF2-40B4-BE49-F238E27FC236}">
                  <a16:creationId xmlns:a16="http://schemas.microsoft.com/office/drawing/2014/main" id="{ED794693-BBBF-4E85-8447-C8FE1B917F6C}"/>
                </a:ext>
              </a:extLst>
            </p:cNvPr>
            <p:cNvSpPr/>
            <p:nvPr/>
          </p:nvSpPr>
          <p:spPr>
            <a:xfrm>
              <a:off x="3252246" y="1035744"/>
              <a:ext cx="527901" cy="226336"/>
            </a:xfrm>
            <a:prstGeom prst="ellipse">
              <a:avLst/>
            </a:pr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74000">
                  <a:schemeClr val="bg1">
                    <a:lumMod val="75000"/>
                  </a:schemeClr>
                </a:gs>
                <a:gs pos="83000">
                  <a:schemeClr val="bg1">
                    <a:lumMod val="6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1F73C42C-B577-42BA-87CE-72231F2B5B70}"/>
              </a:ext>
            </a:extLst>
          </p:cNvPr>
          <p:cNvSpPr txBox="1"/>
          <p:nvPr/>
        </p:nvSpPr>
        <p:spPr>
          <a:xfrm>
            <a:off x="3890802" y="2496576"/>
            <a:ext cx="70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Symbol" panose="05050102010706020507" pitchFamily="18" charset="2"/>
              </a:rPr>
              <a:t>D</a:t>
            </a:r>
            <a:r>
              <a:rPr lang="it-IT" dirty="0" err="1"/>
              <a:t>u</a:t>
            </a:r>
            <a:r>
              <a:rPr lang="it-IT" dirty="0"/>
              <a:t>=0</a:t>
            </a:r>
            <a:endParaRPr lang="en-GB" dirty="0"/>
          </a:p>
        </p:txBody>
      </p:sp>
      <p:sp>
        <p:nvSpPr>
          <p:cNvPr id="37" name="Figura a mano libera: forma 36">
            <a:extLst>
              <a:ext uri="{FF2B5EF4-FFF2-40B4-BE49-F238E27FC236}">
                <a16:creationId xmlns:a16="http://schemas.microsoft.com/office/drawing/2014/main" id="{69ACC011-F0EB-46AD-8D5F-8CCA5CE6A3B2}"/>
              </a:ext>
            </a:extLst>
          </p:cNvPr>
          <p:cNvSpPr/>
          <p:nvPr/>
        </p:nvSpPr>
        <p:spPr>
          <a:xfrm>
            <a:off x="4135194" y="2989880"/>
            <a:ext cx="247990" cy="533400"/>
          </a:xfrm>
          <a:custGeom>
            <a:avLst/>
            <a:gdLst>
              <a:gd name="connsiteX0" fmla="*/ 0 w 247990"/>
              <a:gd name="connsiteY0" fmla="*/ 533400 h 533400"/>
              <a:gd name="connsiteX1" fmla="*/ 247650 w 247990"/>
              <a:gd name="connsiteY1" fmla="*/ 409575 h 533400"/>
              <a:gd name="connsiteX2" fmla="*/ 57150 w 247990"/>
              <a:gd name="connsiteY2" fmla="*/ 342900 h 533400"/>
              <a:gd name="connsiteX3" fmla="*/ 209550 w 247990"/>
              <a:gd name="connsiteY3" fmla="*/ 209550 h 533400"/>
              <a:gd name="connsiteX4" fmla="*/ 85725 w 247990"/>
              <a:gd name="connsiteY4" fmla="*/ 95250 h 533400"/>
              <a:gd name="connsiteX5" fmla="*/ 142875 w 247990"/>
              <a:gd name="connsiteY5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990" h="533400">
                <a:moveTo>
                  <a:pt x="0" y="533400"/>
                </a:moveTo>
                <a:cubicBezTo>
                  <a:pt x="119062" y="487362"/>
                  <a:pt x="238125" y="441325"/>
                  <a:pt x="247650" y="409575"/>
                </a:cubicBezTo>
                <a:cubicBezTo>
                  <a:pt x="257175" y="377825"/>
                  <a:pt x="63500" y="376237"/>
                  <a:pt x="57150" y="342900"/>
                </a:cubicBezTo>
                <a:cubicBezTo>
                  <a:pt x="50800" y="309562"/>
                  <a:pt x="204788" y="250825"/>
                  <a:pt x="209550" y="209550"/>
                </a:cubicBezTo>
                <a:cubicBezTo>
                  <a:pt x="214312" y="168275"/>
                  <a:pt x="96838" y="130175"/>
                  <a:pt x="85725" y="95250"/>
                </a:cubicBezTo>
                <a:cubicBezTo>
                  <a:pt x="74613" y="60325"/>
                  <a:pt x="108744" y="30162"/>
                  <a:pt x="142875" y="0"/>
                </a:cubicBezTo>
              </a:path>
            </a:pathLst>
          </a:custGeom>
          <a:noFill/>
          <a:ln w="38100"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igura a mano libera: forma 37">
            <a:extLst>
              <a:ext uri="{FF2B5EF4-FFF2-40B4-BE49-F238E27FC236}">
                <a16:creationId xmlns:a16="http://schemas.microsoft.com/office/drawing/2014/main" id="{B5931880-17D5-48C4-AF83-D75B14B4315F}"/>
              </a:ext>
            </a:extLst>
          </p:cNvPr>
          <p:cNvSpPr/>
          <p:nvPr/>
        </p:nvSpPr>
        <p:spPr>
          <a:xfrm flipV="1">
            <a:off x="4119232" y="1862852"/>
            <a:ext cx="247990" cy="533400"/>
          </a:xfrm>
          <a:custGeom>
            <a:avLst/>
            <a:gdLst>
              <a:gd name="connsiteX0" fmla="*/ 0 w 247990"/>
              <a:gd name="connsiteY0" fmla="*/ 533400 h 533400"/>
              <a:gd name="connsiteX1" fmla="*/ 247650 w 247990"/>
              <a:gd name="connsiteY1" fmla="*/ 409575 h 533400"/>
              <a:gd name="connsiteX2" fmla="*/ 57150 w 247990"/>
              <a:gd name="connsiteY2" fmla="*/ 342900 h 533400"/>
              <a:gd name="connsiteX3" fmla="*/ 209550 w 247990"/>
              <a:gd name="connsiteY3" fmla="*/ 209550 h 533400"/>
              <a:gd name="connsiteX4" fmla="*/ 85725 w 247990"/>
              <a:gd name="connsiteY4" fmla="*/ 95250 h 533400"/>
              <a:gd name="connsiteX5" fmla="*/ 142875 w 247990"/>
              <a:gd name="connsiteY5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990" h="533400">
                <a:moveTo>
                  <a:pt x="0" y="533400"/>
                </a:moveTo>
                <a:cubicBezTo>
                  <a:pt x="119062" y="487362"/>
                  <a:pt x="238125" y="441325"/>
                  <a:pt x="247650" y="409575"/>
                </a:cubicBezTo>
                <a:cubicBezTo>
                  <a:pt x="257175" y="377825"/>
                  <a:pt x="63500" y="376237"/>
                  <a:pt x="57150" y="342900"/>
                </a:cubicBezTo>
                <a:cubicBezTo>
                  <a:pt x="50800" y="309562"/>
                  <a:pt x="204788" y="250825"/>
                  <a:pt x="209550" y="209550"/>
                </a:cubicBezTo>
                <a:cubicBezTo>
                  <a:pt x="214312" y="168275"/>
                  <a:pt x="96838" y="130175"/>
                  <a:pt x="85725" y="95250"/>
                </a:cubicBezTo>
                <a:cubicBezTo>
                  <a:pt x="74613" y="60325"/>
                  <a:pt x="108744" y="30162"/>
                  <a:pt x="142875" y="0"/>
                </a:cubicBezTo>
              </a:path>
            </a:pathLst>
          </a:custGeom>
          <a:noFill/>
          <a:ln w="38100"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BC4ED8F7-3494-423A-9B04-C126566E413E}"/>
              </a:ext>
            </a:extLst>
          </p:cNvPr>
          <p:cNvSpPr txBox="1"/>
          <p:nvPr/>
        </p:nvSpPr>
        <p:spPr>
          <a:xfrm>
            <a:off x="4662157" y="1739746"/>
            <a:ext cx="1513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Water </a:t>
            </a:r>
            <a:r>
              <a:rPr lang="it-IT" dirty="0" err="1"/>
              <a:t>flows</a:t>
            </a:r>
            <a:r>
              <a:rPr lang="it-IT" dirty="0"/>
              <a:t> out/in</a:t>
            </a:r>
            <a:endParaRPr lang="en-GB" dirty="0"/>
          </a:p>
        </p:txBody>
      </p:sp>
      <p:sp>
        <p:nvSpPr>
          <p:cNvPr id="40" name="Freccia a destra 39">
            <a:extLst>
              <a:ext uri="{FF2B5EF4-FFF2-40B4-BE49-F238E27FC236}">
                <a16:creationId xmlns:a16="http://schemas.microsoft.com/office/drawing/2014/main" id="{CA27868C-6450-4523-BB21-B765CDB595D0}"/>
              </a:ext>
            </a:extLst>
          </p:cNvPr>
          <p:cNvSpPr/>
          <p:nvPr/>
        </p:nvSpPr>
        <p:spPr>
          <a:xfrm>
            <a:off x="3549179" y="2363925"/>
            <a:ext cx="341623" cy="36933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ccia a destra 40">
            <a:extLst>
              <a:ext uri="{FF2B5EF4-FFF2-40B4-BE49-F238E27FC236}">
                <a16:creationId xmlns:a16="http://schemas.microsoft.com/office/drawing/2014/main" id="{5F41D80A-1AE7-4826-BFDC-A90224B2D7E7}"/>
              </a:ext>
            </a:extLst>
          </p:cNvPr>
          <p:cNvSpPr/>
          <p:nvPr/>
        </p:nvSpPr>
        <p:spPr>
          <a:xfrm flipH="1">
            <a:off x="4595652" y="2363925"/>
            <a:ext cx="341623" cy="36933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ccia a destra 41">
            <a:extLst>
              <a:ext uri="{FF2B5EF4-FFF2-40B4-BE49-F238E27FC236}">
                <a16:creationId xmlns:a16="http://schemas.microsoft.com/office/drawing/2014/main" id="{5DE3D022-F94D-45A3-A069-2282DB31AE79}"/>
              </a:ext>
            </a:extLst>
          </p:cNvPr>
          <p:cNvSpPr/>
          <p:nvPr/>
        </p:nvSpPr>
        <p:spPr>
          <a:xfrm rot="5400000" flipH="1">
            <a:off x="4088377" y="3502122"/>
            <a:ext cx="341623" cy="36933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ccia a destra 42">
            <a:extLst>
              <a:ext uri="{FF2B5EF4-FFF2-40B4-BE49-F238E27FC236}">
                <a16:creationId xmlns:a16="http://schemas.microsoft.com/office/drawing/2014/main" id="{1221CB12-99D9-45E5-9769-0E423EAE2C2D}"/>
              </a:ext>
            </a:extLst>
          </p:cNvPr>
          <p:cNvSpPr/>
          <p:nvPr/>
        </p:nvSpPr>
        <p:spPr>
          <a:xfrm rot="16200000" flipH="1">
            <a:off x="4072416" y="1461316"/>
            <a:ext cx="341623" cy="36933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asellaDiTesto 43">
                <a:extLst>
                  <a:ext uri="{FF2B5EF4-FFF2-40B4-BE49-F238E27FC236}">
                    <a16:creationId xmlns:a16="http://schemas.microsoft.com/office/drawing/2014/main" id="{6B982373-8A00-4EB0-8ACC-2C2A8A7453D1}"/>
                  </a:ext>
                </a:extLst>
              </p:cNvPr>
              <p:cNvSpPr txBox="1"/>
              <p:nvPr/>
            </p:nvSpPr>
            <p:spPr>
              <a:xfrm>
                <a:off x="5092253" y="2404243"/>
                <a:ext cx="279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CasellaDiTesto 43">
                <a:extLst>
                  <a:ext uri="{FF2B5EF4-FFF2-40B4-BE49-F238E27FC236}">
                    <a16:creationId xmlns:a16="http://schemas.microsoft.com/office/drawing/2014/main" id="{6B982373-8A00-4EB0-8ACC-2C2A8A7453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2253" y="2404243"/>
                <a:ext cx="279114" cy="276999"/>
              </a:xfrm>
              <a:prstGeom prst="rect">
                <a:avLst/>
              </a:prstGeom>
              <a:blipFill>
                <a:blip r:embed="rId2"/>
                <a:stretch>
                  <a:fillRect l="-13043" r="-6522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CasellaDiTesto 44">
                <a:extLst>
                  <a:ext uri="{FF2B5EF4-FFF2-40B4-BE49-F238E27FC236}">
                    <a16:creationId xmlns:a16="http://schemas.microsoft.com/office/drawing/2014/main" id="{98F15934-444C-4064-986D-BE52D88AAFD8}"/>
                  </a:ext>
                </a:extLst>
              </p:cNvPr>
              <p:cNvSpPr txBox="1"/>
              <p:nvPr/>
            </p:nvSpPr>
            <p:spPr>
              <a:xfrm>
                <a:off x="3207556" y="2380550"/>
                <a:ext cx="279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CasellaDiTesto 44">
                <a:extLst>
                  <a:ext uri="{FF2B5EF4-FFF2-40B4-BE49-F238E27FC236}">
                    <a16:creationId xmlns:a16="http://schemas.microsoft.com/office/drawing/2014/main" id="{98F15934-444C-4064-986D-BE52D88AAF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7556" y="2380550"/>
                <a:ext cx="279114" cy="276999"/>
              </a:xfrm>
              <a:prstGeom prst="rect">
                <a:avLst/>
              </a:prstGeom>
              <a:blipFill>
                <a:blip r:embed="rId3"/>
                <a:stretch>
                  <a:fillRect l="-13043" r="-6522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asellaDiTesto 45">
                <a:extLst>
                  <a:ext uri="{FF2B5EF4-FFF2-40B4-BE49-F238E27FC236}">
                    <a16:creationId xmlns:a16="http://schemas.microsoft.com/office/drawing/2014/main" id="{9CFFDC6E-871F-4D9D-BEFE-B9E5BD1CDC85}"/>
                  </a:ext>
                </a:extLst>
              </p:cNvPr>
              <p:cNvSpPr txBox="1"/>
              <p:nvPr/>
            </p:nvSpPr>
            <p:spPr>
              <a:xfrm>
                <a:off x="3755465" y="3566789"/>
                <a:ext cx="273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CasellaDiTesto 45">
                <a:extLst>
                  <a:ext uri="{FF2B5EF4-FFF2-40B4-BE49-F238E27FC236}">
                    <a16:creationId xmlns:a16="http://schemas.microsoft.com/office/drawing/2014/main" id="{9CFFDC6E-871F-4D9D-BEFE-B9E5BD1CDC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5465" y="3566789"/>
                <a:ext cx="273793" cy="276999"/>
              </a:xfrm>
              <a:prstGeom prst="rect">
                <a:avLst/>
              </a:prstGeom>
              <a:blipFill>
                <a:blip r:embed="rId4"/>
                <a:stretch>
                  <a:fillRect l="-13333" r="-6667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asellaDiTesto 46">
                <a:extLst>
                  <a:ext uri="{FF2B5EF4-FFF2-40B4-BE49-F238E27FC236}">
                    <a16:creationId xmlns:a16="http://schemas.microsoft.com/office/drawing/2014/main" id="{13836829-D8E1-4377-ABB4-DD6E3BA5C2CA}"/>
                  </a:ext>
                </a:extLst>
              </p:cNvPr>
              <p:cNvSpPr txBox="1"/>
              <p:nvPr/>
            </p:nvSpPr>
            <p:spPr>
              <a:xfrm>
                <a:off x="3509366" y="1440532"/>
                <a:ext cx="76287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CasellaDiTesto 46">
                <a:extLst>
                  <a:ext uri="{FF2B5EF4-FFF2-40B4-BE49-F238E27FC236}">
                    <a16:creationId xmlns:a16="http://schemas.microsoft.com/office/drawing/2014/main" id="{13836829-D8E1-4377-ABB4-DD6E3BA5C2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9366" y="1440532"/>
                <a:ext cx="762872" cy="276999"/>
              </a:xfrm>
              <a:prstGeom prst="rect">
                <a:avLst/>
              </a:prstGeom>
              <a:blipFill>
                <a:blip r:embed="rId5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Gruppo 63">
            <a:extLst>
              <a:ext uri="{FF2B5EF4-FFF2-40B4-BE49-F238E27FC236}">
                <a16:creationId xmlns:a16="http://schemas.microsoft.com/office/drawing/2014/main" id="{7301FF3E-E5DB-4DA5-A3D8-8DE1FFB32672}"/>
              </a:ext>
            </a:extLst>
          </p:cNvPr>
          <p:cNvGrpSpPr/>
          <p:nvPr/>
        </p:nvGrpSpPr>
        <p:grpSpPr>
          <a:xfrm>
            <a:off x="9245132" y="1954989"/>
            <a:ext cx="527903" cy="1189607"/>
            <a:chOff x="3252245" y="1035744"/>
            <a:chExt cx="527903" cy="1189607"/>
          </a:xfrm>
        </p:grpSpPr>
        <p:sp>
          <p:nvSpPr>
            <p:cNvPr id="65" name="Ovale 64">
              <a:extLst>
                <a:ext uri="{FF2B5EF4-FFF2-40B4-BE49-F238E27FC236}">
                  <a16:creationId xmlns:a16="http://schemas.microsoft.com/office/drawing/2014/main" id="{98C6077C-04C9-4EC1-8DA8-AB9308255BD2}"/>
                </a:ext>
              </a:extLst>
            </p:cNvPr>
            <p:cNvSpPr/>
            <p:nvPr/>
          </p:nvSpPr>
          <p:spPr>
            <a:xfrm>
              <a:off x="3252245" y="1999015"/>
              <a:ext cx="527901" cy="226336"/>
            </a:xfrm>
            <a:prstGeom prst="ellipse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bg1">
                    <a:lumMod val="50000"/>
                  </a:schemeClr>
                </a:gs>
                <a:gs pos="83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E3CDB5D2-9B81-4A9F-87A5-5DC70402C259}"/>
                </a:ext>
              </a:extLst>
            </p:cNvPr>
            <p:cNvSpPr/>
            <p:nvPr/>
          </p:nvSpPr>
          <p:spPr>
            <a:xfrm>
              <a:off x="3252247" y="1150070"/>
              <a:ext cx="527901" cy="961534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bg1">
                    <a:lumMod val="50000"/>
                  </a:schemeClr>
                </a:gs>
                <a:gs pos="83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Ovale 66">
              <a:extLst>
                <a:ext uri="{FF2B5EF4-FFF2-40B4-BE49-F238E27FC236}">
                  <a16:creationId xmlns:a16="http://schemas.microsoft.com/office/drawing/2014/main" id="{3CE758BE-6958-41D2-A80D-4343AFA75E21}"/>
                </a:ext>
              </a:extLst>
            </p:cNvPr>
            <p:cNvSpPr/>
            <p:nvPr/>
          </p:nvSpPr>
          <p:spPr>
            <a:xfrm>
              <a:off x="3252246" y="1035744"/>
              <a:ext cx="527901" cy="226336"/>
            </a:xfrm>
            <a:prstGeom prst="ellipse">
              <a:avLst/>
            </a:pr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74000">
                  <a:schemeClr val="bg1">
                    <a:lumMod val="75000"/>
                  </a:schemeClr>
                </a:gs>
                <a:gs pos="83000">
                  <a:schemeClr val="bg1">
                    <a:lumMod val="6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08E912E8-6F1F-4B22-A3B4-0632A14B67D3}"/>
              </a:ext>
            </a:extLst>
          </p:cNvPr>
          <p:cNvSpPr txBox="1"/>
          <p:nvPr/>
        </p:nvSpPr>
        <p:spPr>
          <a:xfrm>
            <a:off x="9156657" y="2435181"/>
            <a:ext cx="70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Symbol" panose="05050102010706020507" pitchFamily="18" charset="2"/>
              </a:rPr>
              <a:t>D</a:t>
            </a:r>
            <a:r>
              <a:rPr lang="it-IT" dirty="0"/>
              <a:t>u≠0</a:t>
            </a:r>
            <a:endParaRPr lang="en-GB" dirty="0"/>
          </a:p>
        </p:txBody>
      </p:sp>
      <p:sp>
        <p:nvSpPr>
          <p:cNvPr id="69" name="Figura a mano libera: forma 68">
            <a:extLst>
              <a:ext uri="{FF2B5EF4-FFF2-40B4-BE49-F238E27FC236}">
                <a16:creationId xmlns:a16="http://schemas.microsoft.com/office/drawing/2014/main" id="{485BD81A-3D8E-464E-A23F-799562F21C8A}"/>
              </a:ext>
            </a:extLst>
          </p:cNvPr>
          <p:cNvSpPr/>
          <p:nvPr/>
        </p:nvSpPr>
        <p:spPr>
          <a:xfrm>
            <a:off x="9401049" y="2928485"/>
            <a:ext cx="247990" cy="533400"/>
          </a:xfrm>
          <a:custGeom>
            <a:avLst/>
            <a:gdLst>
              <a:gd name="connsiteX0" fmla="*/ 0 w 247990"/>
              <a:gd name="connsiteY0" fmla="*/ 533400 h 533400"/>
              <a:gd name="connsiteX1" fmla="*/ 247650 w 247990"/>
              <a:gd name="connsiteY1" fmla="*/ 409575 h 533400"/>
              <a:gd name="connsiteX2" fmla="*/ 57150 w 247990"/>
              <a:gd name="connsiteY2" fmla="*/ 342900 h 533400"/>
              <a:gd name="connsiteX3" fmla="*/ 209550 w 247990"/>
              <a:gd name="connsiteY3" fmla="*/ 209550 h 533400"/>
              <a:gd name="connsiteX4" fmla="*/ 85725 w 247990"/>
              <a:gd name="connsiteY4" fmla="*/ 95250 h 533400"/>
              <a:gd name="connsiteX5" fmla="*/ 142875 w 247990"/>
              <a:gd name="connsiteY5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990" h="533400">
                <a:moveTo>
                  <a:pt x="0" y="533400"/>
                </a:moveTo>
                <a:cubicBezTo>
                  <a:pt x="119062" y="487362"/>
                  <a:pt x="238125" y="441325"/>
                  <a:pt x="247650" y="409575"/>
                </a:cubicBezTo>
                <a:cubicBezTo>
                  <a:pt x="257175" y="377825"/>
                  <a:pt x="63500" y="376237"/>
                  <a:pt x="57150" y="342900"/>
                </a:cubicBezTo>
                <a:cubicBezTo>
                  <a:pt x="50800" y="309562"/>
                  <a:pt x="204788" y="250825"/>
                  <a:pt x="209550" y="209550"/>
                </a:cubicBezTo>
                <a:cubicBezTo>
                  <a:pt x="214312" y="168275"/>
                  <a:pt x="96838" y="130175"/>
                  <a:pt x="85725" y="95250"/>
                </a:cubicBezTo>
                <a:cubicBezTo>
                  <a:pt x="74613" y="60325"/>
                  <a:pt x="108744" y="30162"/>
                  <a:pt x="142875" y="0"/>
                </a:cubicBezTo>
              </a:path>
            </a:pathLst>
          </a:custGeom>
          <a:noFill/>
          <a:ln w="38100"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Figura a mano libera: forma 69">
            <a:extLst>
              <a:ext uri="{FF2B5EF4-FFF2-40B4-BE49-F238E27FC236}">
                <a16:creationId xmlns:a16="http://schemas.microsoft.com/office/drawing/2014/main" id="{996A91BE-8F99-49D6-9BED-E7D13A7D7888}"/>
              </a:ext>
            </a:extLst>
          </p:cNvPr>
          <p:cNvSpPr/>
          <p:nvPr/>
        </p:nvSpPr>
        <p:spPr>
          <a:xfrm flipV="1">
            <a:off x="9385087" y="1801457"/>
            <a:ext cx="247990" cy="533400"/>
          </a:xfrm>
          <a:custGeom>
            <a:avLst/>
            <a:gdLst>
              <a:gd name="connsiteX0" fmla="*/ 0 w 247990"/>
              <a:gd name="connsiteY0" fmla="*/ 533400 h 533400"/>
              <a:gd name="connsiteX1" fmla="*/ 247650 w 247990"/>
              <a:gd name="connsiteY1" fmla="*/ 409575 h 533400"/>
              <a:gd name="connsiteX2" fmla="*/ 57150 w 247990"/>
              <a:gd name="connsiteY2" fmla="*/ 342900 h 533400"/>
              <a:gd name="connsiteX3" fmla="*/ 209550 w 247990"/>
              <a:gd name="connsiteY3" fmla="*/ 209550 h 533400"/>
              <a:gd name="connsiteX4" fmla="*/ 85725 w 247990"/>
              <a:gd name="connsiteY4" fmla="*/ 95250 h 533400"/>
              <a:gd name="connsiteX5" fmla="*/ 142875 w 247990"/>
              <a:gd name="connsiteY5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990" h="533400">
                <a:moveTo>
                  <a:pt x="0" y="533400"/>
                </a:moveTo>
                <a:cubicBezTo>
                  <a:pt x="119062" y="487362"/>
                  <a:pt x="238125" y="441325"/>
                  <a:pt x="247650" y="409575"/>
                </a:cubicBezTo>
                <a:cubicBezTo>
                  <a:pt x="257175" y="377825"/>
                  <a:pt x="63500" y="376237"/>
                  <a:pt x="57150" y="342900"/>
                </a:cubicBezTo>
                <a:cubicBezTo>
                  <a:pt x="50800" y="309562"/>
                  <a:pt x="204788" y="250825"/>
                  <a:pt x="209550" y="209550"/>
                </a:cubicBezTo>
                <a:cubicBezTo>
                  <a:pt x="214312" y="168275"/>
                  <a:pt x="96838" y="130175"/>
                  <a:pt x="85725" y="95250"/>
                </a:cubicBezTo>
                <a:cubicBezTo>
                  <a:pt x="74613" y="60325"/>
                  <a:pt x="108744" y="30162"/>
                  <a:pt x="142875" y="0"/>
                </a:cubicBezTo>
              </a:path>
            </a:pathLst>
          </a:custGeom>
          <a:noFill/>
          <a:ln w="38100"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71B7B1F5-40C4-4796-A7EC-D4C33B1E0F3C}"/>
              </a:ext>
            </a:extLst>
          </p:cNvPr>
          <p:cNvSpPr txBox="1"/>
          <p:nvPr/>
        </p:nvSpPr>
        <p:spPr>
          <a:xfrm>
            <a:off x="9867767" y="1660949"/>
            <a:ext cx="1849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Water can </a:t>
            </a:r>
            <a:r>
              <a:rPr lang="it-IT" dirty="0" err="1"/>
              <a:t>not</a:t>
            </a:r>
            <a:r>
              <a:rPr lang="it-IT" dirty="0"/>
              <a:t> flow out/in</a:t>
            </a:r>
            <a:endParaRPr lang="en-GB" dirty="0"/>
          </a:p>
        </p:txBody>
      </p:sp>
      <p:sp>
        <p:nvSpPr>
          <p:cNvPr id="72" name="Freccia a destra 71">
            <a:extLst>
              <a:ext uri="{FF2B5EF4-FFF2-40B4-BE49-F238E27FC236}">
                <a16:creationId xmlns:a16="http://schemas.microsoft.com/office/drawing/2014/main" id="{414573A7-03C0-482B-B78B-410E0FBF2F4B}"/>
              </a:ext>
            </a:extLst>
          </p:cNvPr>
          <p:cNvSpPr/>
          <p:nvPr/>
        </p:nvSpPr>
        <p:spPr>
          <a:xfrm>
            <a:off x="8815034" y="2302530"/>
            <a:ext cx="341623" cy="36933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Freccia a destra 72">
            <a:extLst>
              <a:ext uri="{FF2B5EF4-FFF2-40B4-BE49-F238E27FC236}">
                <a16:creationId xmlns:a16="http://schemas.microsoft.com/office/drawing/2014/main" id="{787D8F8F-9719-4D12-90C2-C3F119CF78E0}"/>
              </a:ext>
            </a:extLst>
          </p:cNvPr>
          <p:cNvSpPr/>
          <p:nvPr/>
        </p:nvSpPr>
        <p:spPr>
          <a:xfrm flipH="1">
            <a:off x="9861507" y="2302530"/>
            <a:ext cx="341623" cy="36933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Freccia a destra 73">
            <a:extLst>
              <a:ext uri="{FF2B5EF4-FFF2-40B4-BE49-F238E27FC236}">
                <a16:creationId xmlns:a16="http://schemas.microsoft.com/office/drawing/2014/main" id="{DC04122C-CC2C-46E3-B8F3-40904F2183C4}"/>
              </a:ext>
            </a:extLst>
          </p:cNvPr>
          <p:cNvSpPr/>
          <p:nvPr/>
        </p:nvSpPr>
        <p:spPr>
          <a:xfrm rot="5400000" flipH="1">
            <a:off x="9354232" y="3440727"/>
            <a:ext cx="341623" cy="36933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Freccia a destra 74">
            <a:extLst>
              <a:ext uri="{FF2B5EF4-FFF2-40B4-BE49-F238E27FC236}">
                <a16:creationId xmlns:a16="http://schemas.microsoft.com/office/drawing/2014/main" id="{5A528008-2388-491F-AAB2-B435E6BC080D}"/>
              </a:ext>
            </a:extLst>
          </p:cNvPr>
          <p:cNvSpPr/>
          <p:nvPr/>
        </p:nvSpPr>
        <p:spPr>
          <a:xfrm rot="16200000" flipH="1">
            <a:off x="9338271" y="1399921"/>
            <a:ext cx="341623" cy="369332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CasellaDiTesto 75">
                <a:extLst>
                  <a:ext uri="{FF2B5EF4-FFF2-40B4-BE49-F238E27FC236}">
                    <a16:creationId xmlns:a16="http://schemas.microsoft.com/office/drawing/2014/main" id="{D29A9254-824A-43CD-B90E-738BF6061FD1}"/>
                  </a:ext>
                </a:extLst>
              </p:cNvPr>
              <p:cNvSpPr txBox="1"/>
              <p:nvPr/>
            </p:nvSpPr>
            <p:spPr>
              <a:xfrm>
                <a:off x="10358108" y="2342848"/>
                <a:ext cx="279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6" name="CasellaDiTesto 75">
                <a:extLst>
                  <a:ext uri="{FF2B5EF4-FFF2-40B4-BE49-F238E27FC236}">
                    <a16:creationId xmlns:a16="http://schemas.microsoft.com/office/drawing/2014/main" id="{D29A9254-824A-43CD-B90E-738BF6061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8108" y="2342848"/>
                <a:ext cx="279114" cy="276999"/>
              </a:xfrm>
              <a:prstGeom prst="rect">
                <a:avLst/>
              </a:prstGeom>
              <a:blipFill>
                <a:blip r:embed="rId6"/>
                <a:stretch>
                  <a:fillRect l="-13043" r="-6522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CasellaDiTesto 76">
                <a:extLst>
                  <a:ext uri="{FF2B5EF4-FFF2-40B4-BE49-F238E27FC236}">
                    <a16:creationId xmlns:a16="http://schemas.microsoft.com/office/drawing/2014/main" id="{2016C720-2F03-40A4-9CE9-C25013B53406}"/>
                  </a:ext>
                </a:extLst>
              </p:cNvPr>
              <p:cNvSpPr txBox="1"/>
              <p:nvPr/>
            </p:nvSpPr>
            <p:spPr>
              <a:xfrm>
                <a:off x="8473411" y="2319155"/>
                <a:ext cx="279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7" name="CasellaDiTesto 76">
                <a:extLst>
                  <a:ext uri="{FF2B5EF4-FFF2-40B4-BE49-F238E27FC236}">
                    <a16:creationId xmlns:a16="http://schemas.microsoft.com/office/drawing/2014/main" id="{2016C720-2F03-40A4-9CE9-C25013B534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3411" y="2319155"/>
                <a:ext cx="279114" cy="276999"/>
              </a:xfrm>
              <a:prstGeom prst="rect">
                <a:avLst/>
              </a:prstGeom>
              <a:blipFill>
                <a:blip r:embed="rId7"/>
                <a:stretch>
                  <a:fillRect l="-13043" r="-4348"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CasellaDiTesto 77">
                <a:extLst>
                  <a:ext uri="{FF2B5EF4-FFF2-40B4-BE49-F238E27FC236}">
                    <a16:creationId xmlns:a16="http://schemas.microsoft.com/office/drawing/2014/main" id="{FFC89DF6-B39E-45C1-B7A8-9662609A35FD}"/>
                  </a:ext>
                </a:extLst>
              </p:cNvPr>
              <p:cNvSpPr txBox="1"/>
              <p:nvPr/>
            </p:nvSpPr>
            <p:spPr>
              <a:xfrm>
                <a:off x="8996201" y="3490189"/>
                <a:ext cx="273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8" name="CasellaDiTesto 77">
                <a:extLst>
                  <a:ext uri="{FF2B5EF4-FFF2-40B4-BE49-F238E27FC236}">
                    <a16:creationId xmlns:a16="http://schemas.microsoft.com/office/drawing/2014/main" id="{FFC89DF6-B39E-45C1-B7A8-9662609A35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6201" y="3490189"/>
                <a:ext cx="273793" cy="276999"/>
              </a:xfrm>
              <a:prstGeom prst="rect">
                <a:avLst/>
              </a:prstGeom>
              <a:blipFill>
                <a:blip r:embed="rId8"/>
                <a:stretch>
                  <a:fillRect l="-13333" r="-4444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CasellaDiTesto 78">
                <a:extLst>
                  <a:ext uri="{FF2B5EF4-FFF2-40B4-BE49-F238E27FC236}">
                    <a16:creationId xmlns:a16="http://schemas.microsoft.com/office/drawing/2014/main" id="{3C3E85B1-FDCF-420B-8825-DB889A9AE10C}"/>
                  </a:ext>
                </a:extLst>
              </p:cNvPr>
              <p:cNvSpPr txBox="1"/>
              <p:nvPr/>
            </p:nvSpPr>
            <p:spPr>
              <a:xfrm>
                <a:off x="8775221" y="1379137"/>
                <a:ext cx="76287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9" name="CasellaDiTesto 78">
                <a:extLst>
                  <a:ext uri="{FF2B5EF4-FFF2-40B4-BE49-F238E27FC236}">
                    <a16:creationId xmlns:a16="http://schemas.microsoft.com/office/drawing/2014/main" id="{3C3E85B1-FDCF-420B-8825-DB889A9AE1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5221" y="1379137"/>
                <a:ext cx="762872" cy="276999"/>
              </a:xfrm>
              <a:prstGeom prst="rect">
                <a:avLst/>
              </a:prstGeom>
              <a:blipFill>
                <a:blip r:embed="rId9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Segno di moltiplicazione 79">
            <a:extLst>
              <a:ext uri="{FF2B5EF4-FFF2-40B4-BE49-F238E27FC236}">
                <a16:creationId xmlns:a16="http://schemas.microsoft.com/office/drawing/2014/main" id="{D2184186-477E-4974-87CA-856BE4AFCA7C}"/>
              </a:ext>
            </a:extLst>
          </p:cNvPr>
          <p:cNvSpPr/>
          <p:nvPr/>
        </p:nvSpPr>
        <p:spPr>
          <a:xfrm>
            <a:off x="9197764" y="1857697"/>
            <a:ext cx="622636" cy="226336"/>
          </a:xfrm>
          <a:prstGeom prst="mathMultiply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Segno di moltiplicazione 80">
            <a:extLst>
              <a:ext uri="{FF2B5EF4-FFF2-40B4-BE49-F238E27FC236}">
                <a16:creationId xmlns:a16="http://schemas.microsoft.com/office/drawing/2014/main" id="{8DE3209F-FEF9-47AA-840A-EC038B235A17}"/>
              </a:ext>
            </a:extLst>
          </p:cNvPr>
          <p:cNvSpPr/>
          <p:nvPr/>
        </p:nvSpPr>
        <p:spPr>
          <a:xfrm>
            <a:off x="9213725" y="3164613"/>
            <a:ext cx="622636" cy="226336"/>
          </a:xfrm>
          <a:prstGeom prst="mathMultiply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7BA372CA-B837-4B07-AC01-0C4FD67D2013}"/>
              </a:ext>
            </a:extLst>
          </p:cNvPr>
          <p:cNvSpPr txBox="1"/>
          <p:nvPr/>
        </p:nvSpPr>
        <p:spPr>
          <a:xfrm>
            <a:off x="2097138" y="5371585"/>
            <a:ext cx="37509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/>
              <a:t>Axial</a:t>
            </a:r>
            <a:r>
              <a:rPr lang="it-IT" sz="1200" dirty="0"/>
              <a:t> </a:t>
            </a:r>
            <a:r>
              <a:rPr lang="it-IT" sz="1200" dirty="0" err="1"/>
              <a:t>strain</a:t>
            </a:r>
            <a:r>
              <a:rPr lang="it-IT" sz="1200" dirty="0"/>
              <a:t>, </a:t>
            </a:r>
            <a:r>
              <a:rPr lang="it-IT" sz="1200" dirty="0">
                <a:latin typeface="Symbol" panose="05050102010706020507" pitchFamily="18" charset="2"/>
              </a:rPr>
              <a:t>e</a:t>
            </a:r>
            <a:r>
              <a:rPr lang="it-IT" sz="1200" baseline="-25000" dirty="0">
                <a:latin typeface="+mj-lt"/>
              </a:rPr>
              <a:t>a</a:t>
            </a:r>
            <a:endParaRPr lang="en-GB" sz="1200" baseline="-25000" dirty="0">
              <a:latin typeface="+mj-lt"/>
            </a:endParaRPr>
          </a:p>
        </p:txBody>
      </p:sp>
      <p:sp>
        <p:nvSpPr>
          <p:cNvPr id="90" name="Figura a mano libera: forma 89">
            <a:extLst>
              <a:ext uri="{FF2B5EF4-FFF2-40B4-BE49-F238E27FC236}">
                <a16:creationId xmlns:a16="http://schemas.microsoft.com/office/drawing/2014/main" id="{F49F463F-839A-4E54-9DC1-0079C9127501}"/>
              </a:ext>
            </a:extLst>
          </p:cNvPr>
          <p:cNvSpPr/>
          <p:nvPr/>
        </p:nvSpPr>
        <p:spPr>
          <a:xfrm>
            <a:off x="2114697" y="4816502"/>
            <a:ext cx="3486912" cy="601697"/>
          </a:xfrm>
          <a:custGeom>
            <a:avLst/>
            <a:gdLst>
              <a:gd name="connsiteX0" fmla="*/ 0 w 3486912"/>
              <a:gd name="connsiteY0" fmla="*/ 601697 h 601697"/>
              <a:gd name="connsiteX1" fmla="*/ 152400 w 3486912"/>
              <a:gd name="connsiteY1" fmla="*/ 376145 h 601697"/>
              <a:gd name="connsiteX2" fmla="*/ 640080 w 3486912"/>
              <a:gd name="connsiteY2" fmla="*/ 150593 h 601697"/>
              <a:gd name="connsiteX3" fmla="*/ 1804416 w 3486912"/>
              <a:gd name="connsiteY3" fmla="*/ 10385 h 601697"/>
              <a:gd name="connsiteX4" fmla="*/ 3486912 w 3486912"/>
              <a:gd name="connsiteY4" fmla="*/ 10385 h 601697"/>
              <a:gd name="connsiteX5" fmla="*/ 3486912 w 3486912"/>
              <a:gd name="connsiteY5" fmla="*/ 10385 h 601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86912" h="601697">
                <a:moveTo>
                  <a:pt x="0" y="601697"/>
                </a:moveTo>
                <a:cubicBezTo>
                  <a:pt x="22860" y="526513"/>
                  <a:pt x="45720" y="451329"/>
                  <a:pt x="152400" y="376145"/>
                </a:cubicBezTo>
                <a:cubicBezTo>
                  <a:pt x="259080" y="300961"/>
                  <a:pt x="364744" y="211553"/>
                  <a:pt x="640080" y="150593"/>
                </a:cubicBezTo>
                <a:cubicBezTo>
                  <a:pt x="915416" y="89633"/>
                  <a:pt x="1329944" y="33753"/>
                  <a:pt x="1804416" y="10385"/>
                </a:cubicBezTo>
                <a:cubicBezTo>
                  <a:pt x="2278888" y="-12983"/>
                  <a:pt x="3486912" y="10385"/>
                  <a:pt x="3486912" y="10385"/>
                </a:cubicBezTo>
                <a:lnTo>
                  <a:pt x="3486912" y="10385"/>
                </a:ln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Figura a mano libera: forma 90">
            <a:extLst>
              <a:ext uri="{FF2B5EF4-FFF2-40B4-BE49-F238E27FC236}">
                <a16:creationId xmlns:a16="http://schemas.microsoft.com/office/drawing/2014/main" id="{6EBADC53-B1FA-41B7-9958-3281C3D46F0A}"/>
              </a:ext>
            </a:extLst>
          </p:cNvPr>
          <p:cNvSpPr/>
          <p:nvPr/>
        </p:nvSpPr>
        <p:spPr>
          <a:xfrm>
            <a:off x="2120793" y="5338951"/>
            <a:ext cx="3493008" cy="816196"/>
          </a:xfrm>
          <a:custGeom>
            <a:avLst/>
            <a:gdLst>
              <a:gd name="connsiteX0" fmla="*/ 0 w 3493008"/>
              <a:gd name="connsiteY0" fmla="*/ 85344 h 816196"/>
              <a:gd name="connsiteX1" fmla="*/ 103632 w 3493008"/>
              <a:gd name="connsiteY1" fmla="*/ 0 h 816196"/>
              <a:gd name="connsiteX2" fmla="*/ 219456 w 3493008"/>
              <a:gd name="connsiteY2" fmla="*/ 85344 h 816196"/>
              <a:gd name="connsiteX3" fmla="*/ 432816 w 3493008"/>
              <a:gd name="connsiteY3" fmla="*/ 493776 h 816196"/>
              <a:gd name="connsiteX4" fmla="*/ 530352 w 3493008"/>
              <a:gd name="connsiteY4" fmla="*/ 640080 h 816196"/>
              <a:gd name="connsiteX5" fmla="*/ 664464 w 3493008"/>
              <a:gd name="connsiteY5" fmla="*/ 694944 h 816196"/>
              <a:gd name="connsiteX6" fmla="*/ 1938528 w 3493008"/>
              <a:gd name="connsiteY6" fmla="*/ 810768 h 816196"/>
              <a:gd name="connsiteX7" fmla="*/ 3493008 w 3493008"/>
              <a:gd name="connsiteY7" fmla="*/ 798576 h 816196"/>
              <a:gd name="connsiteX8" fmla="*/ 3493008 w 3493008"/>
              <a:gd name="connsiteY8" fmla="*/ 798576 h 816196"/>
              <a:gd name="connsiteX0" fmla="*/ 0 w 3493008"/>
              <a:gd name="connsiteY0" fmla="*/ 85344 h 816196"/>
              <a:gd name="connsiteX1" fmla="*/ 103632 w 3493008"/>
              <a:gd name="connsiteY1" fmla="*/ 0 h 816196"/>
              <a:gd name="connsiteX2" fmla="*/ 219456 w 3493008"/>
              <a:gd name="connsiteY2" fmla="*/ 85344 h 816196"/>
              <a:gd name="connsiteX3" fmla="*/ 432816 w 3493008"/>
              <a:gd name="connsiteY3" fmla="*/ 493776 h 816196"/>
              <a:gd name="connsiteX4" fmla="*/ 530352 w 3493008"/>
              <a:gd name="connsiteY4" fmla="*/ 640080 h 816196"/>
              <a:gd name="connsiteX5" fmla="*/ 664464 w 3493008"/>
              <a:gd name="connsiteY5" fmla="*/ 694944 h 816196"/>
              <a:gd name="connsiteX6" fmla="*/ 1938528 w 3493008"/>
              <a:gd name="connsiteY6" fmla="*/ 810768 h 816196"/>
              <a:gd name="connsiteX7" fmla="*/ 3493008 w 3493008"/>
              <a:gd name="connsiteY7" fmla="*/ 798576 h 816196"/>
              <a:gd name="connsiteX8" fmla="*/ 3493008 w 3493008"/>
              <a:gd name="connsiteY8" fmla="*/ 798576 h 816196"/>
              <a:gd name="connsiteX0" fmla="*/ 0 w 3493008"/>
              <a:gd name="connsiteY0" fmla="*/ 85344 h 816196"/>
              <a:gd name="connsiteX1" fmla="*/ 103632 w 3493008"/>
              <a:gd name="connsiteY1" fmla="*/ 0 h 816196"/>
              <a:gd name="connsiteX2" fmla="*/ 219456 w 3493008"/>
              <a:gd name="connsiteY2" fmla="*/ 85344 h 816196"/>
              <a:gd name="connsiteX3" fmla="*/ 432816 w 3493008"/>
              <a:gd name="connsiteY3" fmla="*/ 493776 h 816196"/>
              <a:gd name="connsiteX4" fmla="*/ 530352 w 3493008"/>
              <a:gd name="connsiteY4" fmla="*/ 640080 h 816196"/>
              <a:gd name="connsiteX5" fmla="*/ 664464 w 3493008"/>
              <a:gd name="connsiteY5" fmla="*/ 694944 h 816196"/>
              <a:gd name="connsiteX6" fmla="*/ 1938528 w 3493008"/>
              <a:gd name="connsiteY6" fmla="*/ 810768 h 816196"/>
              <a:gd name="connsiteX7" fmla="*/ 3493008 w 3493008"/>
              <a:gd name="connsiteY7" fmla="*/ 798576 h 816196"/>
              <a:gd name="connsiteX8" fmla="*/ 3493008 w 3493008"/>
              <a:gd name="connsiteY8" fmla="*/ 798576 h 81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93008" h="816196">
                <a:moveTo>
                  <a:pt x="0" y="85344"/>
                </a:moveTo>
                <a:cubicBezTo>
                  <a:pt x="33528" y="42672"/>
                  <a:pt x="67056" y="0"/>
                  <a:pt x="103632" y="0"/>
                </a:cubicBezTo>
                <a:cubicBezTo>
                  <a:pt x="140208" y="0"/>
                  <a:pt x="164592" y="3048"/>
                  <a:pt x="219456" y="85344"/>
                </a:cubicBezTo>
                <a:cubicBezTo>
                  <a:pt x="274320" y="167640"/>
                  <a:pt x="381000" y="401320"/>
                  <a:pt x="432816" y="493776"/>
                </a:cubicBezTo>
                <a:cubicBezTo>
                  <a:pt x="484632" y="586232"/>
                  <a:pt x="466344" y="596392"/>
                  <a:pt x="530352" y="640080"/>
                </a:cubicBezTo>
                <a:cubicBezTo>
                  <a:pt x="594360" y="683768"/>
                  <a:pt x="574548" y="663956"/>
                  <a:pt x="664464" y="694944"/>
                </a:cubicBezTo>
                <a:cubicBezTo>
                  <a:pt x="754380" y="725932"/>
                  <a:pt x="1467104" y="793496"/>
                  <a:pt x="1938528" y="810768"/>
                </a:cubicBezTo>
                <a:cubicBezTo>
                  <a:pt x="2409952" y="828040"/>
                  <a:pt x="3493008" y="798576"/>
                  <a:pt x="3493008" y="798576"/>
                </a:cubicBezTo>
                <a:lnTo>
                  <a:pt x="3493008" y="79857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2" name="Connettore 2 91">
            <a:extLst>
              <a:ext uri="{FF2B5EF4-FFF2-40B4-BE49-F238E27FC236}">
                <a16:creationId xmlns:a16="http://schemas.microsoft.com/office/drawing/2014/main" id="{151E0C8F-8E54-4A64-AFDF-5D94489992D4}"/>
              </a:ext>
            </a:extLst>
          </p:cNvPr>
          <p:cNvCxnSpPr/>
          <p:nvPr/>
        </p:nvCxnSpPr>
        <p:spPr>
          <a:xfrm flipV="1">
            <a:off x="2117438" y="3936204"/>
            <a:ext cx="0" cy="23977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2 92">
            <a:extLst>
              <a:ext uri="{FF2B5EF4-FFF2-40B4-BE49-F238E27FC236}">
                <a16:creationId xmlns:a16="http://schemas.microsoft.com/office/drawing/2014/main" id="{00BCFF2B-7EF1-47DF-8B3D-3DE161F962FA}"/>
              </a:ext>
            </a:extLst>
          </p:cNvPr>
          <p:cNvCxnSpPr/>
          <p:nvPr/>
        </p:nvCxnSpPr>
        <p:spPr>
          <a:xfrm>
            <a:off x="2113943" y="5409465"/>
            <a:ext cx="378966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737F2064-BB14-4275-82C0-91F85F4D52C0}"/>
              </a:ext>
            </a:extLst>
          </p:cNvPr>
          <p:cNvSpPr txBox="1"/>
          <p:nvPr/>
        </p:nvSpPr>
        <p:spPr>
          <a:xfrm rot="16200000">
            <a:off x="490047" y="5169869"/>
            <a:ext cx="2340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/>
              <a:t>Volumetric</a:t>
            </a:r>
            <a:r>
              <a:rPr lang="it-IT" sz="1200" dirty="0"/>
              <a:t> </a:t>
            </a:r>
            <a:r>
              <a:rPr lang="it-IT" sz="1200" dirty="0" err="1"/>
              <a:t>strain</a:t>
            </a:r>
            <a:r>
              <a:rPr lang="it-IT" sz="1200" dirty="0"/>
              <a:t>, </a:t>
            </a:r>
            <a:r>
              <a:rPr lang="it-IT" sz="1200" dirty="0" err="1">
                <a:latin typeface="Symbol" panose="05050102010706020507" pitchFamily="18" charset="2"/>
              </a:rPr>
              <a:t>e</a:t>
            </a:r>
            <a:r>
              <a:rPr lang="it-IT" sz="1200" baseline="-25000" dirty="0" err="1">
                <a:latin typeface="+mj-lt"/>
              </a:rPr>
              <a:t>v</a:t>
            </a:r>
            <a:endParaRPr lang="en-GB" sz="1200" baseline="-25000" dirty="0">
              <a:latin typeface="+mj-lt"/>
            </a:endParaRP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C085BF4F-949E-44A7-923E-FF1DDAE21F80}"/>
              </a:ext>
            </a:extLst>
          </p:cNvPr>
          <p:cNvSpPr txBox="1"/>
          <p:nvPr/>
        </p:nvSpPr>
        <p:spPr>
          <a:xfrm rot="16200000">
            <a:off x="1379170" y="4384292"/>
            <a:ext cx="12732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 err="1"/>
              <a:t>Compression</a:t>
            </a:r>
            <a:r>
              <a:rPr lang="it-IT" sz="1050" dirty="0"/>
              <a:t> (+)</a:t>
            </a:r>
            <a:endParaRPr lang="en-GB" sz="1050" dirty="0"/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C04D3CB4-AD37-4EBF-9B3A-77831A3CAD76}"/>
              </a:ext>
            </a:extLst>
          </p:cNvPr>
          <p:cNvSpPr txBox="1"/>
          <p:nvPr/>
        </p:nvSpPr>
        <p:spPr>
          <a:xfrm rot="16200000">
            <a:off x="1464306" y="5827966"/>
            <a:ext cx="10909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dirty="0"/>
              <a:t>Expansion (-)</a:t>
            </a:r>
            <a:endParaRPr lang="en-GB" sz="1050" dirty="0"/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A823DCE8-7D65-40F9-BC5C-C95F4390C890}"/>
              </a:ext>
            </a:extLst>
          </p:cNvPr>
          <p:cNvSpPr txBox="1"/>
          <p:nvPr/>
        </p:nvSpPr>
        <p:spPr>
          <a:xfrm>
            <a:off x="4944777" y="4592925"/>
            <a:ext cx="1021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Critical state</a:t>
            </a:r>
            <a:endParaRPr lang="en-GB" sz="1200" dirty="0"/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3232464D-AB10-43F4-A80C-059C901E8E1A}"/>
              </a:ext>
            </a:extLst>
          </p:cNvPr>
          <p:cNvSpPr txBox="1"/>
          <p:nvPr/>
        </p:nvSpPr>
        <p:spPr>
          <a:xfrm>
            <a:off x="4936769" y="5910234"/>
            <a:ext cx="1021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Critical state</a:t>
            </a:r>
            <a:endParaRPr lang="en-GB" sz="1200" dirty="0"/>
          </a:p>
        </p:txBody>
      </p: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CB9A6C7C-31E2-4346-8A92-B240D3A38F26}"/>
              </a:ext>
            </a:extLst>
          </p:cNvPr>
          <p:cNvSpPr txBox="1"/>
          <p:nvPr/>
        </p:nvSpPr>
        <p:spPr>
          <a:xfrm>
            <a:off x="2540142" y="6177326"/>
            <a:ext cx="2396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solidFill>
                  <a:srgbClr val="FF0000"/>
                </a:solidFill>
              </a:rPr>
              <a:t>Overconsolidated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r>
              <a:rPr lang="it-IT" sz="1600" dirty="0" err="1">
                <a:solidFill>
                  <a:srgbClr val="FF0000"/>
                </a:solidFill>
              </a:rPr>
              <a:t>clay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FC62C2DF-846D-4765-8137-31DC00B6B017}"/>
              </a:ext>
            </a:extLst>
          </p:cNvPr>
          <p:cNvSpPr txBox="1"/>
          <p:nvPr/>
        </p:nvSpPr>
        <p:spPr>
          <a:xfrm>
            <a:off x="2489623" y="4478731"/>
            <a:ext cx="245477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 err="1">
                <a:solidFill>
                  <a:schemeClr val="accent1"/>
                </a:solidFill>
              </a:rPr>
              <a:t>Normally</a:t>
            </a:r>
            <a:r>
              <a:rPr lang="it-IT" sz="1600" dirty="0">
                <a:solidFill>
                  <a:schemeClr val="accent1"/>
                </a:solidFill>
              </a:rPr>
              <a:t> </a:t>
            </a:r>
            <a:r>
              <a:rPr lang="it-IT" sz="1600" dirty="0" err="1">
                <a:solidFill>
                  <a:schemeClr val="accent1"/>
                </a:solidFill>
              </a:rPr>
              <a:t>consolidated</a:t>
            </a:r>
            <a:r>
              <a:rPr lang="it-IT" sz="1600" dirty="0">
                <a:solidFill>
                  <a:schemeClr val="accent1"/>
                </a:solidFill>
              </a:rPr>
              <a:t> </a:t>
            </a:r>
            <a:r>
              <a:rPr lang="it-IT" sz="1600" dirty="0" err="1">
                <a:solidFill>
                  <a:schemeClr val="accent1"/>
                </a:solidFill>
              </a:rPr>
              <a:t>clay</a:t>
            </a:r>
            <a:endParaRPr lang="en-GB" sz="1600" dirty="0">
              <a:solidFill>
                <a:schemeClr val="accent1"/>
              </a:solidFill>
            </a:endParaRPr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3DD0EBD5-7072-43D8-B81A-20E0E809CAB9}"/>
              </a:ext>
            </a:extLst>
          </p:cNvPr>
          <p:cNvSpPr txBox="1"/>
          <p:nvPr/>
        </p:nvSpPr>
        <p:spPr>
          <a:xfrm>
            <a:off x="7813969" y="5370954"/>
            <a:ext cx="37509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/>
              <a:t>Axial</a:t>
            </a:r>
            <a:r>
              <a:rPr lang="it-IT" sz="1200" dirty="0"/>
              <a:t> </a:t>
            </a:r>
            <a:r>
              <a:rPr lang="it-IT" sz="1200" dirty="0" err="1"/>
              <a:t>strain</a:t>
            </a:r>
            <a:r>
              <a:rPr lang="it-IT" sz="1200" dirty="0"/>
              <a:t>, </a:t>
            </a:r>
            <a:r>
              <a:rPr lang="it-IT" sz="1200" dirty="0">
                <a:latin typeface="Symbol" panose="05050102010706020507" pitchFamily="18" charset="2"/>
              </a:rPr>
              <a:t>e</a:t>
            </a:r>
            <a:r>
              <a:rPr lang="it-IT" sz="1200" baseline="-25000" dirty="0">
                <a:latin typeface="+mj-lt"/>
              </a:rPr>
              <a:t>a</a:t>
            </a:r>
            <a:endParaRPr lang="en-GB" sz="1200" baseline="-25000" dirty="0">
              <a:latin typeface="+mj-lt"/>
            </a:endParaRPr>
          </a:p>
        </p:txBody>
      </p:sp>
      <p:sp>
        <p:nvSpPr>
          <p:cNvPr id="105" name="Figura a mano libera: forma 104">
            <a:extLst>
              <a:ext uri="{FF2B5EF4-FFF2-40B4-BE49-F238E27FC236}">
                <a16:creationId xmlns:a16="http://schemas.microsoft.com/office/drawing/2014/main" id="{61256844-4668-45F9-87A6-696DDEFD02EC}"/>
              </a:ext>
            </a:extLst>
          </p:cNvPr>
          <p:cNvSpPr/>
          <p:nvPr/>
        </p:nvSpPr>
        <p:spPr>
          <a:xfrm>
            <a:off x="7831528" y="4815871"/>
            <a:ext cx="3486912" cy="601697"/>
          </a:xfrm>
          <a:custGeom>
            <a:avLst/>
            <a:gdLst>
              <a:gd name="connsiteX0" fmla="*/ 0 w 3486912"/>
              <a:gd name="connsiteY0" fmla="*/ 601697 h 601697"/>
              <a:gd name="connsiteX1" fmla="*/ 152400 w 3486912"/>
              <a:gd name="connsiteY1" fmla="*/ 376145 h 601697"/>
              <a:gd name="connsiteX2" fmla="*/ 640080 w 3486912"/>
              <a:gd name="connsiteY2" fmla="*/ 150593 h 601697"/>
              <a:gd name="connsiteX3" fmla="*/ 1804416 w 3486912"/>
              <a:gd name="connsiteY3" fmla="*/ 10385 h 601697"/>
              <a:gd name="connsiteX4" fmla="*/ 3486912 w 3486912"/>
              <a:gd name="connsiteY4" fmla="*/ 10385 h 601697"/>
              <a:gd name="connsiteX5" fmla="*/ 3486912 w 3486912"/>
              <a:gd name="connsiteY5" fmla="*/ 10385 h 601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86912" h="601697">
                <a:moveTo>
                  <a:pt x="0" y="601697"/>
                </a:moveTo>
                <a:cubicBezTo>
                  <a:pt x="22860" y="526513"/>
                  <a:pt x="45720" y="451329"/>
                  <a:pt x="152400" y="376145"/>
                </a:cubicBezTo>
                <a:cubicBezTo>
                  <a:pt x="259080" y="300961"/>
                  <a:pt x="364744" y="211553"/>
                  <a:pt x="640080" y="150593"/>
                </a:cubicBezTo>
                <a:cubicBezTo>
                  <a:pt x="915416" y="89633"/>
                  <a:pt x="1329944" y="33753"/>
                  <a:pt x="1804416" y="10385"/>
                </a:cubicBezTo>
                <a:cubicBezTo>
                  <a:pt x="2278888" y="-12983"/>
                  <a:pt x="3486912" y="10385"/>
                  <a:pt x="3486912" y="10385"/>
                </a:cubicBezTo>
                <a:lnTo>
                  <a:pt x="3486912" y="10385"/>
                </a:lnTo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Figura a mano libera: forma 105">
            <a:extLst>
              <a:ext uri="{FF2B5EF4-FFF2-40B4-BE49-F238E27FC236}">
                <a16:creationId xmlns:a16="http://schemas.microsoft.com/office/drawing/2014/main" id="{67552739-96A5-4C5D-8B90-64B2DD1E6B00}"/>
              </a:ext>
            </a:extLst>
          </p:cNvPr>
          <p:cNvSpPr/>
          <p:nvPr/>
        </p:nvSpPr>
        <p:spPr>
          <a:xfrm>
            <a:off x="7837624" y="5338320"/>
            <a:ext cx="3493008" cy="816196"/>
          </a:xfrm>
          <a:custGeom>
            <a:avLst/>
            <a:gdLst>
              <a:gd name="connsiteX0" fmla="*/ 0 w 3493008"/>
              <a:gd name="connsiteY0" fmla="*/ 85344 h 816196"/>
              <a:gd name="connsiteX1" fmla="*/ 103632 w 3493008"/>
              <a:gd name="connsiteY1" fmla="*/ 0 h 816196"/>
              <a:gd name="connsiteX2" fmla="*/ 219456 w 3493008"/>
              <a:gd name="connsiteY2" fmla="*/ 85344 h 816196"/>
              <a:gd name="connsiteX3" fmla="*/ 432816 w 3493008"/>
              <a:gd name="connsiteY3" fmla="*/ 493776 h 816196"/>
              <a:gd name="connsiteX4" fmla="*/ 530352 w 3493008"/>
              <a:gd name="connsiteY4" fmla="*/ 640080 h 816196"/>
              <a:gd name="connsiteX5" fmla="*/ 664464 w 3493008"/>
              <a:gd name="connsiteY5" fmla="*/ 694944 h 816196"/>
              <a:gd name="connsiteX6" fmla="*/ 1938528 w 3493008"/>
              <a:gd name="connsiteY6" fmla="*/ 810768 h 816196"/>
              <a:gd name="connsiteX7" fmla="*/ 3493008 w 3493008"/>
              <a:gd name="connsiteY7" fmla="*/ 798576 h 816196"/>
              <a:gd name="connsiteX8" fmla="*/ 3493008 w 3493008"/>
              <a:gd name="connsiteY8" fmla="*/ 798576 h 816196"/>
              <a:gd name="connsiteX0" fmla="*/ 0 w 3493008"/>
              <a:gd name="connsiteY0" fmla="*/ 85344 h 816196"/>
              <a:gd name="connsiteX1" fmla="*/ 103632 w 3493008"/>
              <a:gd name="connsiteY1" fmla="*/ 0 h 816196"/>
              <a:gd name="connsiteX2" fmla="*/ 219456 w 3493008"/>
              <a:gd name="connsiteY2" fmla="*/ 85344 h 816196"/>
              <a:gd name="connsiteX3" fmla="*/ 432816 w 3493008"/>
              <a:gd name="connsiteY3" fmla="*/ 493776 h 816196"/>
              <a:gd name="connsiteX4" fmla="*/ 530352 w 3493008"/>
              <a:gd name="connsiteY4" fmla="*/ 640080 h 816196"/>
              <a:gd name="connsiteX5" fmla="*/ 664464 w 3493008"/>
              <a:gd name="connsiteY5" fmla="*/ 694944 h 816196"/>
              <a:gd name="connsiteX6" fmla="*/ 1938528 w 3493008"/>
              <a:gd name="connsiteY6" fmla="*/ 810768 h 816196"/>
              <a:gd name="connsiteX7" fmla="*/ 3493008 w 3493008"/>
              <a:gd name="connsiteY7" fmla="*/ 798576 h 816196"/>
              <a:gd name="connsiteX8" fmla="*/ 3493008 w 3493008"/>
              <a:gd name="connsiteY8" fmla="*/ 798576 h 816196"/>
              <a:gd name="connsiteX0" fmla="*/ 0 w 3493008"/>
              <a:gd name="connsiteY0" fmla="*/ 85344 h 816196"/>
              <a:gd name="connsiteX1" fmla="*/ 103632 w 3493008"/>
              <a:gd name="connsiteY1" fmla="*/ 0 h 816196"/>
              <a:gd name="connsiteX2" fmla="*/ 219456 w 3493008"/>
              <a:gd name="connsiteY2" fmla="*/ 85344 h 816196"/>
              <a:gd name="connsiteX3" fmla="*/ 432816 w 3493008"/>
              <a:gd name="connsiteY3" fmla="*/ 493776 h 816196"/>
              <a:gd name="connsiteX4" fmla="*/ 530352 w 3493008"/>
              <a:gd name="connsiteY4" fmla="*/ 640080 h 816196"/>
              <a:gd name="connsiteX5" fmla="*/ 664464 w 3493008"/>
              <a:gd name="connsiteY5" fmla="*/ 694944 h 816196"/>
              <a:gd name="connsiteX6" fmla="*/ 1938528 w 3493008"/>
              <a:gd name="connsiteY6" fmla="*/ 810768 h 816196"/>
              <a:gd name="connsiteX7" fmla="*/ 3493008 w 3493008"/>
              <a:gd name="connsiteY7" fmla="*/ 798576 h 816196"/>
              <a:gd name="connsiteX8" fmla="*/ 3493008 w 3493008"/>
              <a:gd name="connsiteY8" fmla="*/ 798576 h 81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93008" h="816196">
                <a:moveTo>
                  <a:pt x="0" y="85344"/>
                </a:moveTo>
                <a:cubicBezTo>
                  <a:pt x="33528" y="42672"/>
                  <a:pt x="67056" y="0"/>
                  <a:pt x="103632" y="0"/>
                </a:cubicBezTo>
                <a:cubicBezTo>
                  <a:pt x="140208" y="0"/>
                  <a:pt x="164592" y="3048"/>
                  <a:pt x="219456" y="85344"/>
                </a:cubicBezTo>
                <a:cubicBezTo>
                  <a:pt x="274320" y="167640"/>
                  <a:pt x="381000" y="401320"/>
                  <a:pt x="432816" y="493776"/>
                </a:cubicBezTo>
                <a:cubicBezTo>
                  <a:pt x="484632" y="586232"/>
                  <a:pt x="466344" y="596392"/>
                  <a:pt x="530352" y="640080"/>
                </a:cubicBezTo>
                <a:cubicBezTo>
                  <a:pt x="594360" y="683768"/>
                  <a:pt x="574548" y="663956"/>
                  <a:pt x="664464" y="694944"/>
                </a:cubicBezTo>
                <a:cubicBezTo>
                  <a:pt x="754380" y="725932"/>
                  <a:pt x="1467104" y="793496"/>
                  <a:pt x="1938528" y="810768"/>
                </a:cubicBezTo>
                <a:cubicBezTo>
                  <a:pt x="2409952" y="828040"/>
                  <a:pt x="3493008" y="798576"/>
                  <a:pt x="3493008" y="798576"/>
                </a:cubicBezTo>
                <a:lnTo>
                  <a:pt x="3493008" y="79857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7" name="Connettore 2 106">
            <a:extLst>
              <a:ext uri="{FF2B5EF4-FFF2-40B4-BE49-F238E27FC236}">
                <a16:creationId xmlns:a16="http://schemas.microsoft.com/office/drawing/2014/main" id="{C5F7E5EB-5B10-4213-AFD7-33227BE9355D}"/>
              </a:ext>
            </a:extLst>
          </p:cNvPr>
          <p:cNvCxnSpPr/>
          <p:nvPr/>
        </p:nvCxnSpPr>
        <p:spPr>
          <a:xfrm flipV="1">
            <a:off x="7834269" y="3935573"/>
            <a:ext cx="0" cy="23977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2 107">
            <a:extLst>
              <a:ext uri="{FF2B5EF4-FFF2-40B4-BE49-F238E27FC236}">
                <a16:creationId xmlns:a16="http://schemas.microsoft.com/office/drawing/2014/main" id="{EF802330-9BD2-486D-82AA-FFF879A13727}"/>
              </a:ext>
            </a:extLst>
          </p:cNvPr>
          <p:cNvCxnSpPr/>
          <p:nvPr/>
        </p:nvCxnSpPr>
        <p:spPr>
          <a:xfrm>
            <a:off x="7830774" y="5408834"/>
            <a:ext cx="378966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60E28A79-4397-40F3-BD51-B5B9FB88B9EB}"/>
              </a:ext>
            </a:extLst>
          </p:cNvPr>
          <p:cNvSpPr txBox="1"/>
          <p:nvPr/>
        </p:nvSpPr>
        <p:spPr>
          <a:xfrm rot="16200000">
            <a:off x="6206878" y="5196533"/>
            <a:ext cx="2340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/>
              <a:t>Excess</a:t>
            </a:r>
            <a:r>
              <a:rPr lang="it-IT" sz="1200" dirty="0"/>
              <a:t> </a:t>
            </a:r>
            <a:r>
              <a:rPr lang="it-IT" sz="1200" dirty="0" err="1"/>
              <a:t>pore</a:t>
            </a:r>
            <a:r>
              <a:rPr lang="it-IT" sz="1200" dirty="0"/>
              <a:t> pressure, </a:t>
            </a:r>
            <a:r>
              <a:rPr lang="it-IT" sz="1200" dirty="0" err="1">
                <a:latin typeface="Symbol" panose="05050102010706020507" pitchFamily="18" charset="2"/>
              </a:rPr>
              <a:t>D</a:t>
            </a:r>
            <a:r>
              <a:rPr lang="it-IT" sz="1200" dirty="0" err="1"/>
              <a:t>u</a:t>
            </a:r>
            <a:endParaRPr lang="en-GB" sz="1200" baseline="-25000" dirty="0">
              <a:latin typeface="+mj-lt"/>
            </a:endParaRP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8CB46A41-3C38-4B8E-B4ED-5BCCC78A6079}"/>
              </a:ext>
            </a:extLst>
          </p:cNvPr>
          <p:cNvSpPr txBox="1"/>
          <p:nvPr/>
        </p:nvSpPr>
        <p:spPr>
          <a:xfrm rot="16200000">
            <a:off x="7086476" y="4387508"/>
            <a:ext cx="12732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/>
              <a:t>Pressure (+)</a:t>
            </a:r>
            <a:endParaRPr lang="en-GB" sz="1050" dirty="0"/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9C47B0DA-173C-4985-8A73-19768AAB50B0}"/>
              </a:ext>
            </a:extLst>
          </p:cNvPr>
          <p:cNvSpPr txBox="1"/>
          <p:nvPr/>
        </p:nvSpPr>
        <p:spPr>
          <a:xfrm rot="16200000">
            <a:off x="7181137" y="5827335"/>
            <a:ext cx="10909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dirty="0" err="1"/>
              <a:t>Suction</a:t>
            </a:r>
            <a:r>
              <a:rPr lang="it-IT" sz="1050" dirty="0"/>
              <a:t> (-)</a:t>
            </a:r>
            <a:endParaRPr lang="en-GB" sz="1050" dirty="0"/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F653F7A5-74CB-4EB6-B857-D2F2C98AEA15}"/>
              </a:ext>
            </a:extLst>
          </p:cNvPr>
          <p:cNvSpPr txBox="1"/>
          <p:nvPr/>
        </p:nvSpPr>
        <p:spPr>
          <a:xfrm>
            <a:off x="10661608" y="4592294"/>
            <a:ext cx="1021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Critical state</a:t>
            </a:r>
            <a:endParaRPr lang="en-GB" sz="1200" dirty="0"/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8456A725-0D11-4198-9505-00F5F8D6E2CF}"/>
              </a:ext>
            </a:extLst>
          </p:cNvPr>
          <p:cNvSpPr txBox="1"/>
          <p:nvPr/>
        </p:nvSpPr>
        <p:spPr>
          <a:xfrm>
            <a:off x="10653600" y="5909603"/>
            <a:ext cx="1021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Critical state</a:t>
            </a:r>
            <a:endParaRPr lang="en-GB" sz="1200" dirty="0"/>
          </a:p>
        </p:txBody>
      </p:sp>
      <p:sp>
        <p:nvSpPr>
          <p:cNvPr id="116" name="Freccia a destra 115">
            <a:extLst>
              <a:ext uri="{FF2B5EF4-FFF2-40B4-BE49-F238E27FC236}">
                <a16:creationId xmlns:a16="http://schemas.microsoft.com/office/drawing/2014/main" id="{67C26FDB-7973-48C4-AAA4-91D17FEA0A92}"/>
              </a:ext>
            </a:extLst>
          </p:cNvPr>
          <p:cNvSpPr/>
          <p:nvPr/>
        </p:nvSpPr>
        <p:spPr>
          <a:xfrm>
            <a:off x="5957981" y="4691189"/>
            <a:ext cx="1123597" cy="2239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Freccia a destra 116">
            <a:extLst>
              <a:ext uri="{FF2B5EF4-FFF2-40B4-BE49-F238E27FC236}">
                <a16:creationId xmlns:a16="http://schemas.microsoft.com/office/drawing/2014/main" id="{46467317-2489-46C3-98DB-805F7A2A2DBE}"/>
              </a:ext>
            </a:extLst>
          </p:cNvPr>
          <p:cNvSpPr/>
          <p:nvPr/>
        </p:nvSpPr>
        <p:spPr>
          <a:xfrm>
            <a:off x="6005028" y="6014872"/>
            <a:ext cx="1123597" cy="223945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857A1151-2646-42A4-9A6C-ADB14C6950C4}"/>
              </a:ext>
            </a:extLst>
          </p:cNvPr>
          <p:cNvSpPr txBox="1"/>
          <p:nvPr/>
        </p:nvSpPr>
        <p:spPr>
          <a:xfrm>
            <a:off x="2159345" y="861646"/>
            <a:ext cx="431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err="1"/>
              <a:t>Drained</a:t>
            </a:r>
            <a:r>
              <a:rPr lang="it-IT" sz="2400" b="1" dirty="0"/>
              <a:t> conditions</a:t>
            </a:r>
            <a:endParaRPr lang="en-GB" sz="2400" b="1" dirty="0"/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47DC45BD-AEB8-4103-AE95-8CB05B5A9135}"/>
              </a:ext>
            </a:extLst>
          </p:cNvPr>
          <p:cNvSpPr txBox="1"/>
          <p:nvPr/>
        </p:nvSpPr>
        <p:spPr>
          <a:xfrm>
            <a:off x="7367995" y="824368"/>
            <a:ext cx="431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err="1"/>
              <a:t>Undrained</a:t>
            </a:r>
            <a:r>
              <a:rPr lang="it-IT" sz="2400" b="1" dirty="0"/>
              <a:t> conditions</a:t>
            </a:r>
            <a:endParaRPr lang="en-GB" sz="2400" b="1" dirty="0"/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AE886E86-3399-441D-9D88-F55208E49469}"/>
              </a:ext>
            </a:extLst>
          </p:cNvPr>
          <p:cNvSpPr txBox="1"/>
          <p:nvPr/>
        </p:nvSpPr>
        <p:spPr>
          <a:xfrm>
            <a:off x="5337309" y="2016384"/>
            <a:ext cx="977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Symbol" panose="05050102010706020507" pitchFamily="18" charset="2"/>
              </a:rPr>
              <a:t>De</a:t>
            </a:r>
            <a:r>
              <a:rPr lang="it-IT" baseline="-250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dirty="0"/>
              <a:t>≠0</a:t>
            </a:r>
            <a:endParaRPr lang="en-GB" dirty="0"/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27317CA6-58B4-47A8-A57E-223AFD6A2A43}"/>
              </a:ext>
            </a:extLst>
          </p:cNvPr>
          <p:cNvSpPr txBox="1"/>
          <p:nvPr/>
        </p:nvSpPr>
        <p:spPr>
          <a:xfrm>
            <a:off x="11046552" y="1918393"/>
            <a:ext cx="977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Symbol" panose="05050102010706020507" pitchFamily="18" charset="2"/>
              </a:rPr>
              <a:t>De</a:t>
            </a:r>
            <a:r>
              <a:rPr lang="it-IT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dirty="0"/>
              <a:t>=0</a:t>
            </a:r>
            <a:endParaRPr lang="en-GB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4EE61D8-C9CB-4577-989A-0C33F9668D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3347113" y="3026594"/>
            <a:ext cx="527901" cy="659875"/>
          </a:xfrm>
          <a:prstGeom prst="rect">
            <a:avLst/>
          </a:prstGeom>
        </p:spPr>
      </p:pic>
      <p:pic>
        <p:nvPicPr>
          <p:cNvPr id="82" name="Immagine 81">
            <a:extLst>
              <a:ext uri="{FF2B5EF4-FFF2-40B4-BE49-F238E27FC236}">
                <a16:creationId xmlns:a16="http://schemas.microsoft.com/office/drawing/2014/main" id="{A0E6438B-8435-4EA9-8330-B9BCACADD96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10175283" y="3024232"/>
            <a:ext cx="527901" cy="659875"/>
          </a:xfrm>
          <a:prstGeom prst="rect">
            <a:avLst/>
          </a:prstGeom>
        </p:spPr>
      </p:pic>
      <p:sp>
        <p:nvSpPr>
          <p:cNvPr id="9" name="Simbolo &quot;Non consentito&quot; 8">
            <a:extLst>
              <a:ext uri="{FF2B5EF4-FFF2-40B4-BE49-F238E27FC236}">
                <a16:creationId xmlns:a16="http://schemas.microsoft.com/office/drawing/2014/main" id="{5808645F-0BE0-401D-9104-EC36D996BECE}"/>
              </a:ext>
            </a:extLst>
          </p:cNvPr>
          <p:cNvSpPr/>
          <p:nvPr/>
        </p:nvSpPr>
        <p:spPr>
          <a:xfrm>
            <a:off x="9891698" y="2893665"/>
            <a:ext cx="910003" cy="842066"/>
          </a:xfrm>
          <a:prstGeom prst="noSmoking">
            <a:avLst>
              <a:gd name="adj" fmla="val 79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81EE685C-8916-4870-9485-72DCDC6842C4}"/>
              </a:ext>
            </a:extLst>
          </p:cNvPr>
          <p:cNvSpPr txBox="1"/>
          <p:nvPr/>
        </p:nvSpPr>
        <p:spPr>
          <a:xfrm>
            <a:off x="8298926" y="6141801"/>
            <a:ext cx="2396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solidFill>
                  <a:srgbClr val="FF0000"/>
                </a:solidFill>
              </a:rPr>
              <a:t>Overconsolidated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r>
              <a:rPr lang="it-IT" sz="1600" dirty="0" err="1">
                <a:solidFill>
                  <a:srgbClr val="FF0000"/>
                </a:solidFill>
              </a:rPr>
              <a:t>clay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D11E72A8-3AD4-49DE-AA36-FBBA9759565C}"/>
              </a:ext>
            </a:extLst>
          </p:cNvPr>
          <p:cNvSpPr txBox="1"/>
          <p:nvPr/>
        </p:nvSpPr>
        <p:spPr>
          <a:xfrm>
            <a:off x="8248407" y="4443206"/>
            <a:ext cx="245477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600" dirty="0" err="1">
                <a:solidFill>
                  <a:schemeClr val="accent1"/>
                </a:solidFill>
              </a:rPr>
              <a:t>Normally</a:t>
            </a:r>
            <a:r>
              <a:rPr lang="it-IT" sz="1600" dirty="0">
                <a:solidFill>
                  <a:schemeClr val="accent1"/>
                </a:solidFill>
              </a:rPr>
              <a:t> </a:t>
            </a:r>
            <a:r>
              <a:rPr lang="it-IT" sz="1600" dirty="0" err="1">
                <a:solidFill>
                  <a:schemeClr val="accent1"/>
                </a:solidFill>
              </a:rPr>
              <a:t>consolidated</a:t>
            </a:r>
            <a:r>
              <a:rPr lang="it-IT" sz="1600" dirty="0">
                <a:solidFill>
                  <a:schemeClr val="accent1"/>
                </a:solidFill>
              </a:rPr>
              <a:t> </a:t>
            </a:r>
            <a:r>
              <a:rPr lang="it-IT" sz="1600" dirty="0" err="1">
                <a:solidFill>
                  <a:schemeClr val="accent1"/>
                </a:solidFill>
              </a:rPr>
              <a:t>clay</a:t>
            </a:r>
            <a:endParaRPr lang="en-GB" sz="1600" dirty="0">
              <a:solidFill>
                <a:schemeClr val="accent1"/>
              </a:solidFill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9959AB7F-E4CD-4EB7-A9C8-221A279F2F3E}"/>
              </a:ext>
            </a:extLst>
          </p:cNvPr>
          <p:cNvSpPr/>
          <p:nvPr/>
        </p:nvSpPr>
        <p:spPr>
          <a:xfrm>
            <a:off x="414838" y="1285296"/>
            <a:ext cx="526245" cy="9574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ttangolo 84">
            <a:extLst>
              <a:ext uri="{FF2B5EF4-FFF2-40B4-BE49-F238E27FC236}">
                <a16:creationId xmlns:a16="http://schemas.microsoft.com/office/drawing/2014/main" id="{D74C5065-9212-4EFA-A50E-2D76CAD1AB47}"/>
              </a:ext>
            </a:extLst>
          </p:cNvPr>
          <p:cNvSpPr/>
          <p:nvPr/>
        </p:nvSpPr>
        <p:spPr>
          <a:xfrm>
            <a:off x="404446" y="1469626"/>
            <a:ext cx="536637" cy="773089"/>
          </a:xfrm>
          <a:prstGeom prst="rect">
            <a:avLst/>
          </a:prstGeom>
          <a:solidFill>
            <a:schemeClr val="bg2">
              <a:lumMod val="75000"/>
              <a:alpha val="7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4939C7CA-E5C3-4BF4-9394-86845F76969C}"/>
              </a:ext>
            </a:extLst>
          </p:cNvPr>
          <p:cNvCxnSpPr/>
          <p:nvPr/>
        </p:nvCxnSpPr>
        <p:spPr>
          <a:xfrm>
            <a:off x="669487" y="882721"/>
            <a:ext cx="0" cy="351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tangolo 10">
            <a:extLst>
              <a:ext uri="{FF2B5EF4-FFF2-40B4-BE49-F238E27FC236}">
                <a16:creationId xmlns:a16="http://schemas.microsoft.com/office/drawing/2014/main" id="{693F70CD-5A7A-4F41-837E-89816EA5FF9D}"/>
              </a:ext>
            </a:extLst>
          </p:cNvPr>
          <p:cNvSpPr/>
          <p:nvPr/>
        </p:nvSpPr>
        <p:spPr>
          <a:xfrm>
            <a:off x="649605" y="831930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latin typeface="Symbol" panose="05050102010706020507" pitchFamily="18" charset="2"/>
              </a:rPr>
              <a:t>e</a:t>
            </a:r>
            <a:r>
              <a:rPr lang="it-IT" baseline="-25000" dirty="0"/>
              <a:t>a</a:t>
            </a:r>
            <a:endParaRPr lang="en-GB" dirty="0"/>
          </a:p>
        </p:txBody>
      </p:sp>
      <p:sp>
        <p:nvSpPr>
          <p:cNvPr id="86" name="Rettangolo 85">
            <a:extLst>
              <a:ext uri="{FF2B5EF4-FFF2-40B4-BE49-F238E27FC236}">
                <a16:creationId xmlns:a16="http://schemas.microsoft.com/office/drawing/2014/main" id="{2AF91BDB-FEA5-4BB6-A576-1822621C21AE}"/>
              </a:ext>
            </a:extLst>
          </p:cNvPr>
          <p:cNvSpPr/>
          <p:nvPr/>
        </p:nvSpPr>
        <p:spPr>
          <a:xfrm>
            <a:off x="1511991" y="1276275"/>
            <a:ext cx="526245" cy="95742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ttangolo 86">
            <a:extLst>
              <a:ext uri="{FF2B5EF4-FFF2-40B4-BE49-F238E27FC236}">
                <a16:creationId xmlns:a16="http://schemas.microsoft.com/office/drawing/2014/main" id="{48D2A04C-0AFF-428D-99EA-C5A49985B990}"/>
              </a:ext>
            </a:extLst>
          </p:cNvPr>
          <p:cNvSpPr/>
          <p:nvPr/>
        </p:nvSpPr>
        <p:spPr>
          <a:xfrm>
            <a:off x="1601941" y="1359764"/>
            <a:ext cx="346345" cy="790442"/>
          </a:xfrm>
          <a:prstGeom prst="rect">
            <a:avLst/>
          </a:prstGeom>
          <a:solidFill>
            <a:schemeClr val="bg2">
              <a:lumMod val="75000"/>
              <a:alpha val="7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8" name="Connettore 2 87">
            <a:extLst>
              <a:ext uri="{FF2B5EF4-FFF2-40B4-BE49-F238E27FC236}">
                <a16:creationId xmlns:a16="http://schemas.microsoft.com/office/drawing/2014/main" id="{1D5E55C7-894F-4EB0-AD1E-0E9786700293}"/>
              </a:ext>
            </a:extLst>
          </p:cNvPr>
          <p:cNvCxnSpPr>
            <a:cxnSpLocks/>
          </p:cNvCxnSpPr>
          <p:nvPr/>
        </p:nvCxnSpPr>
        <p:spPr>
          <a:xfrm>
            <a:off x="1766640" y="991496"/>
            <a:ext cx="0" cy="233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ttangolo 98">
            <a:extLst>
              <a:ext uri="{FF2B5EF4-FFF2-40B4-BE49-F238E27FC236}">
                <a16:creationId xmlns:a16="http://schemas.microsoft.com/office/drawing/2014/main" id="{5D7A978F-50C4-418F-A5AC-BA7DFD8FAE8C}"/>
              </a:ext>
            </a:extLst>
          </p:cNvPr>
          <p:cNvSpPr/>
          <p:nvPr/>
        </p:nvSpPr>
        <p:spPr>
          <a:xfrm>
            <a:off x="1746758" y="822909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latin typeface="Symbol" panose="05050102010706020507" pitchFamily="18" charset="2"/>
              </a:rPr>
              <a:t>e</a:t>
            </a:r>
            <a:r>
              <a:rPr lang="it-IT" baseline="-25000" dirty="0" err="1"/>
              <a:t>v</a:t>
            </a:r>
            <a:endParaRPr lang="en-GB" dirty="0"/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F8F0397D-F805-48E4-87BA-869197047AC4}"/>
              </a:ext>
            </a:extLst>
          </p:cNvPr>
          <p:cNvCxnSpPr>
            <a:cxnSpLocks/>
            <a:endCxn id="86" idx="3"/>
          </p:cNvCxnSpPr>
          <p:nvPr/>
        </p:nvCxnSpPr>
        <p:spPr>
          <a:xfrm flipH="1">
            <a:off x="2038236" y="1754985"/>
            <a:ext cx="3092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2 99">
            <a:extLst>
              <a:ext uri="{FF2B5EF4-FFF2-40B4-BE49-F238E27FC236}">
                <a16:creationId xmlns:a16="http://schemas.microsoft.com/office/drawing/2014/main" id="{F9E890B4-DDC6-40A9-89DF-367DF7F6448E}"/>
              </a:ext>
            </a:extLst>
          </p:cNvPr>
          <p:cNvCxnSpPr>
            <a:cxnSpLocks/>
          </p:cNvCxnSpPr>
          <p:nvPr/>
        </p:nvCxnSpPr>
        <p:spPr>
          <a:xfrm>
            <a:off x="1226535" y="1754985"/>
            <a:ext cx="2472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6E6EED15-AFA6-4913-B0E5-17202CA9E358}"/>
              </a:ext>
            </a:extLst>
          </p:cNvPr>
          <p:cNvCxnSpPr>
            <a:cxnSpLocks/>
            <a:endCxn id="86" idx="2"/>
          </p:cNvCxnSpPr>
          <p:nvPr/>
        </p:nvCxnSpPr>
        <p:spPr>
          <a:xfrm flipV="1">
            <a:off x="1775114" y="2233695"/>
            <a:ext cx="0" cy="2526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ttangolo 102">
            <a:extLst>
              <a:ext uri="{FF2B5EF4-FFF2-40B4-BE49-F238E27FC236}">
                <a16:creationId xmlns:a16="http://schemas.microsoft.com/office/drawing/2014/main" id="{381824FA-461E-4FF0-85E7-0A98FFF6BB39}"/>
              </a:ext>
            </a:extLst>
          </p:cNvPr>
          <p:cNvSpPr/>
          <p:nvPr/>
        </p:nvSpPr>
        <p:spPr>
          <a:xfrm>
            <a:off x="1177380" y="1385482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latin typeface="Symbol" panose="05050102010706020507" pitchFamily="18" charset="2"/>
              </a:rPr>
              <a:t>e</a:t>
            </a:r>
            <a:r>
              <a:rPr lang="it-IT" baseline="-25000" dirty="0" err="1"/>
              <a:t>v</a:t>
            </a:r>
            <a:endParaRPr lang="en-GB" dirty="0"/>
          </a:p>
        </p:txBody>
      </p:sp>
      <p:pic>
        <p:nvPicPr>
          <p:cNvPr id="114" name="Picture 2" descr="File:CC BY icon.svg - Wikipedia">
            <a:extLst>
              <a:ext uri="{FF2B5EF4-FFF2-40B4-BE49-F238E27FC236}">
                <a16:creationId xmlns:a16="http://schemas.microsoft.com/office/drawing/2014/main" id="{B4A5707C-7949-4C7D-952A-03F3BE072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7" y="6516770"/>
            <a:ext cx="999241" cy="35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9179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LezioniUNIPDlungo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LezioniUNIPDlungo" id="{8580C4F1-8358-4C6B-A264-A09B3C536895}" vid="{C0BDFC4D-9A17-4257-8900-65DFB18174D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TemaLezioniUNIPDlungo</Template>
  <TotalTime>778</TotalTime>
  <Words>377</Words>
  <Application>Microsoft Office PowerPoint</Application>
  <PresentationFormat>Widescreen</PresentationFormat>
  <Paragraphs>81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Cambria Math</vt:lpstr>
      <vt:lpstr>robotoregular</vt:lpstr>
      <vt:lpstr>Symbol</vt:lpstr>
      <vt:lpstr>TemaLezioniUNIPDlungo</vt:lpstr>
      <vt:lpstr>Shear conditions</vt:lpstr>
      <vt:lpstr>Shear conditions</vt:lpstr>
      <vt:lpstr>Undrained conditions</vt:lpstr>
      <vt:lpstr>Undrained conditions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HP Inc.</dc:creator>
  <cp:lastModifiedBy>Francesca</cp:lastModifiedBy>
  <cp:revision>41</cp:revision>
  <dcterms:created xsi:type="dcterms:W3CDTF">2021-10-29T10:43:53Z</dcterms:created>
  <dcterms:modified xsi:type="dcterms:W3CDTF">2025-02-14T08:04:53Z</dcterms:modified>
</cp:coreProperties>
</file>