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63" r:id="rId2"/>
    <p:sldId id="264" r:id="rId3"/>
    <p:sldId id="265" r:id="rId4"/>
    <p:sldId id="266" r:id="rId5"/>
    <p:sldId id="267" r:id="rId6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D4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574" autoAdjust="0"/>
    <p:restoredTop sz="94660"/>
  </p:normalViewPr>
  <p:slideViewPr>
    <p:cSldViewPr snapToGrid="0">
      <p:cViewPr varScale="1">
        <p:scale>
          <a:sx n="81" d="100"/>
          <a:sy n="81" d="100"/>
        </p:scale>
        <p:origin x="2688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0F6545-BECB-4641-B864-3F23940322B0}" type="datetimeFigureOut">
              <a:rPr lang="en-GB" smtClean="0"/>
              <a:t>06/05/2025</a:t>
            </a:fld>
            <a:endParaRPr lang="en-GB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3AA99E-3D28-40E3-9806-CA72A5EE49F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9536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DEAEA-304A-42E0-8140-9A9DFED6EF0F}" type="datetimeFigureOut">
              <a:rPr lang="it-IT" smtClean="0"/>
              <a:t>06/05/25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49AA8-9F9B-433A-A00D-EB05D2829699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39070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DEAEA-304A-42E0-8140-9A9DFED6EF0F}" type="datetimeFigureOut">
              <a:rPr lang="it-IT" smtClean="0"/>
              <a:t>06/05/25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49AA8-9F9B-433A-A00D-EB05D2829699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30044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DEAEA-304A-42E0-8140-9A9DFED6EF0F}" type="datetimeFigureOut">
              <a:rPr lang="it-IT" smtClean="0"/>
              <a:t>06/05/25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49AA8-9F9B-433A-A00D-EB05D2829699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51275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DEAEA-304A-42E0-8140-9A9DFED6EF0F}" type="datetimeFigureOut">
              <a:rPr lang="it-IT" smtClean="0"/>
              <a:t>06/05/25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49AA8-9F9B-433A-A00D-EB05D2829699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221621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DEAEA-304A-42E0-8140-9A9DFED6EF0F}" type="datetimeFigureOut">
              <a:rPr lang="it-IT" smtClean="0"/>
              <a:t>06/05/25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49AA8-9F9B-433A-A00D-EB05D2829699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91776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DEAEA-304A-42E0-8140-9A9DFED6EF0F}" type="datetimeFigureOut">
              <a:rPr lang="it-IT" smtClean="0"/>
              <a:t>06/05/25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49AA8-9F9B-433A-A00D-EB05D2829699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15479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DEAEA-304A-42E0-8140-9A9DFED6EF0F}" type="datetimeFigureOut">
              <a:rPr lang="it-IT" smtClean="0"/>
              <a:t>06/05/25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49AA8-9F9B-433A-A00D-EB05D2829699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88132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DEAEA-304A-42E0-8140-9A9DFED6EF0F}" type="datetimeFigureOut">
              <a:rPr lang="it-IT" smtClean="0"/>
              <a:t>06/05/25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49AA8-9F9B-433A-A00D-EB05D2829699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140351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DEAEA-304A-42E0-8140-9A9DFED6EF0F}" type="datetimeFigureOut">
              <a:rPr lang="it-IT" smtClean="0"/>
              <a:t>06/05/25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49AA8-9F9B-433A-A00D-EB05D2829699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06242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DEAEA-304A-42E0-8140-9A9DFED6EF0F}" type="datetimeFigureOut">
              <a:rPr lang="it-IT" smtClean="0"/>
              <a:t>06/05/25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49AA8-9F9B-433A-A00D-EB05D2829699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29602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DEAEA-304A-42E0-8140-9A9DFED6EF0F}" type="datetimeFigureOut">
              <a:rPr lang="it-IT" smtClean="0"/>
              <a:t>06/05/25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49AA8-9F9B-433A-A00D-EB05D2829699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19288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DEAEA-304A-42E0-8140-9A9DFED6EF0F}" type="datetimeFigureOut">
              <a:rPr lang="it-IT" smtClean="0"/>
              <a:t>06/05/25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949AA8-9F9B-433A-A00D-EB05D2829699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34535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9.tif"/><Relationship Id="rId3" Type="http://schemas.openxmlformats.org/officeDocument/2006/relationships/image" Target="../media/image2.tif"/><Relationship Id="rId7" Type="http://schemas.openxmlformats.org/officeDocument/2006/relationships/image" Target="../media/image5.png"/><Relationship Id="rId12" Type="http://schemas.openxmlformats.org/officeDocument/2006/relationships/image" Target="../media/image8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openxmlformats.org/officeDocument/2006/relationships/image" Target="../media/image7.tif"/><Relationship Id="rId5" Type="http://schemas.openxmlformats.org/officeDocument/2006/relationships/image" Target="../media/image4.png"/><Relationship Id="rId10" Type="http://schemas.microsoft.com/office/2007/relationships/hdphoto" Target="../media/hdphoto3.wdp"/><Relationship Id="rId4" Type="http://schemas.openxmlformats.org/officeDocument/2006/relationships/image" Target="../media/image3.tif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openxmlformats.org/officeDocument/2006/relationships/image" Target="../media/image14.png"/><Relationship Id="rId7" Type="http://schemas.openxmlformats.org/officeDocument/2006/relationships/image" Target="../media/image17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10" Type="http://schemas.openxmlformats.org/officeDocument/2006/relationships/image" Target="../media/image20.jpg"/><Relationship Id="rId4" Type="http://schemas.microsoft.com/office/2007/relationships/hdphoto" Target="../media/hdphoto4.wdp"/><Relationship Id="rId9" Type="http://schemas.openxmlformats.org/officeDocument/2006/relationships/image" Target="../media/image19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tif"/><Relationship Id="rId13" Type="http://schemas.openxmlformats.org/officeDocument/2006/relationships/image" Target="../media/image31.tif"/><Relationship Id="rId18" Type="http://schemas.openxmlformats.org/officeDocument/2006/relationships/image" Target="../media/image34.tif"/><Relationship Id="rId26" Type="http://schemas.openxmlformats.org/officeDocument/2006/relationships/image" Target="../media/image41.tif"/><Relationship Id="rId3" Type="http://schemas.openxmlformats.org/officeDocument/2006/relationships/image" Target="../media/image23.tif"/><Relationship Id="rId21" Type="http://schemas.openxmlformats.org/officeDocument/2006/relationships/image" Target="../media/image37.png"/><Relationship Id="rId7" Type="http://schemas.openxmlformats.org/officeDocument/2006/relationships/image" Target="../media/image27.tif"/><Relationship Id="rId12" Type="http://schemas.microsoft.com/office/2007/relationships/hdphoto" Target="../media/hdphoto6.wdp"/><Relationship Id="rId17" Type="http://schemas.microsoft.com/office/2007/relationships/hdphoto" Target="../media/hdphoto8.wdp"/><Relationship Id="rId25" Type="http://schemas.openxmlformats.org/officeDocument/2006/relationships/image" Target="../media/image40.tif"/><Relationship Id="rId2" Type="http://schemas.openxmlformats.org/officeDocument/2006/relationships/image" Target="../media/image22.tif"/><Relationship Id="rId16" Type="http://schemas.openxmlformats.org/officeDocument/2006/relationships/image" Target="../media/image33.png"/><Relationship Id="rId20" Type="http://schemas.openxmlformats.org/officeDocument/2006/relationships/image" Target="../media/image36.tif"/><Relationship Id="rId29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tif"/><Relationship Id="rId11" Type="http://schemas.openxmlformats.org/officeDocument/2006/relationships/image" Target="../media/image30.png"/><Relationship Id="rId24" Type="http://schemas.openxmlformats.org/officeDocument/2006/relationships/image" Target="../media/image39.tif"/><Relationship Id="rId32" Type="http://schemas.microsoft.com/office/2007/relationships/hdphoto" Target="../media/hdphoto11.wdp"/><Relationship Id="rId5" Type="http://schemas.openxmlformats.org/officeDocument/2006/relationships/image" Target="../media/image25.tif"/><Relationship Id="rId15" Type="http://schemas.microsoft.com/office/2007/relationships/hdphoto" Target="../media/hdphoto7.wdp"/><Relationship Id="rId23" Type="http://schemas.openxmlformats.org/officeDocument/2006/relationships/image" Target="../media/image38.tif"/><Relationship Id="rId28" Type="http://schemas.openxmlformats.org/officeDocument/2006/relationships/image" Target="../media/image43.tif"/><Relationship Id="rId10" Type="http://schemas.microsoft.com/office/2007/relationships/hdphoto" Target="../media/hdphoto5.wdp"/><Relationship Id="rId19" Type="http://schemas.openxmlformats.org/officeDocument/2006/relationships/image" Target="../media/image35.tif"/><Relationship Id="rId31" Type="http://schemas.openxmlformats.org/officeDocument/2006/relationships/image" Target="../media/image45.png"/><Relationship Id="rId4" Type="http://schemas.openxmlformats.org/officeDocument/2006/relationships/image" Target="../media/image24.tif"/><Relationship Id="rId9" Type="http://schemas.openxmlformats.org/officeDocument/2006/relationships/image" Target="../media/image29.png"/><Relationship Id="rId14" Type="http://schemas.openxmlformats.org/officeDocument/2006/relationships/image" Target="../media/image32.png"/><Relationship Id="rId22" Type="http://schemas.microsoft.com/office/2007/relationships/hdphoto" Target="../media/hdphoto9.wdp"/><Relationship Id="rId27" Type="http://schemas.openxmlformats.org/officeDocument/2006/relationships/image" Target="../media/image42.tif"/><Relationship Id="rId30" Type="http://schemas.microsoft.com/office/2007/relationships/hdphoto" Target="../media/hdphoto10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F65C74F-B540-244D-EF64-F536E3B049C4}"/>
              </a:ext>
            </a:extLst>
          </p:cNvPr>
          <p:cNvSpPr/>
          <p:nvPr/>
        </p:nvSpPr>
        <p:spPr>
          <a:xfrm>
            <a:off x="166984" y="118148"/>
            <a:ext cx="6784005" cy="5178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7F31F8D-448C-6A70-4E6F-A3D202C5AFAA}"/>
              </a:ext>
            </a:extLst>
          </p:cNvPr>
          <p:cNvSpPr/>
          <p:nvPr/>
        </p:nvSpPr>
        <p:spPr>
          <a:xfrm>
            <a:off x="-279258" y="-104931"/>
            <a:ext cx="7676488" cy="5941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uppo 30">
            <a:extLst>
              <a:ext uri="{FF2B5EF4-FFF2-40B4-BE49-F238E27FC236}">
                <a16:creationId xmlns:a16="http://schemas.microsoft.com/office/drawing/2014/main" id="{8E1C7EE0-8260-4F81-81BC-4CA98E342695}"/>
              </a:ext>
            </a:extLst>
          </p:cNvPr>
          <p:cNvGrpSpPr/>
          <p:nvPr/>
        </p:nvGrpSpPr>
        <p:grpSpPr>
          <a:xfrm>
            <a:off x="170977" y="479020"/>
            <a:ext cx="6635578" cy="4733060"/>
            <a:chOff x="-276343" y="219940"/>
            <a:chExt cx="6635578" cy="4733060"/>
          </a:xfrm>
        </p:grpSpPr>
        <p:grpSp>
          <p:nvGrpSpPr>
            <p:cNvPr id="14" name="Gruppo 13">
              <a:extLst>
                <a:ext uri="{FF2B5EF4-FFF2-40B4-BE49-F238E27FC236}">
                  <a16:creationId xmlns:a16="http://schemas.microsoft.com/office/drawing/2014/main" id="{1C00F02F-A3DF-4F0E-BFE7-CAB173B4D3A7}"/>
                </a:ext>
              </a:extLst>
            </p:cNvPr>
            <p:cNvGrpSpPr/>
            <p:nvPr/>
          </p:nvGrpSpPr>
          <p:grpSpPr>
            <a:xfrm>
              <a:off x="96982" y="219940"/>
              <a:ext cx="6262252" cy="1475510"/>
              <a:chOff x="96982" y="219940"/>
              <a:chExt cx="6262252" cy="1475510"/>
            </a:xfrm>
          </p:grpSpPr>
          <p:pic>
            <p:nvPicPr>
              <p:cNvPr id="5" name="Immagine 4">
                <a:extLst>
                  <a:ext uri="{FF2B5EF4-FFF2-40B4-BE49-F238E27FC236}">
                    <a16:creationId xmlns:a16="http://schemas.microsoft.com/office/drawing/2014/main" id="{BFEC169B-0B67-4CF2-8FE4-4DD2F6A3FC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6982" y="219941"/>
                <a:ext cx="1967345" cy="1475509"/>
              </a:xfrm>
              <a:prstGeom prst="rect">
                <a:avLst/>
              </a:prstGeom>
            </p:spPr>
          </p:pic>
          <p:pic>
            <p:nvPicPr>
              <p:cNvPr id="7" name="Immagine 6">
                <a:extLst>
                  <a:ext uri="{FF2B5EF4-FFF2-40B4-BE49-F238E27FC236}">
                    <a16:creationId xmlns:a16="http://schemas.microsoft.com/office/drawing/2014/main" id="{1830128B-B827-4ACC-876D-86C30B4166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44437" y="219941"/>
                <a:ext cx="1967345" cy="1475509"/>
              </a:xfrm>
              <a:prstGeom prst="rect">
                <a:avLst/>
              </a:prstGeom>
            </p:spPr>
          </p:pic>
          <p:pic>
            <p:nvPicPr>
              <p:cNvPr id="11" name="Immagine 10">
                <a:extLst>
                  <a:ext uri="{FF2B5EF4-FFF2-40B4-BE49-F238E27FC236}">
                    <a16:creationId xmlns:a16="http://schemas.microsoft.com/office/drawing/2014/main" id="{4BB3BCD9-09C4-490C-97A7-FCE5DD7040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91889" y="219940"/>
                <a:ext cx="1967345" cy="1475509"/>
              </a:xfrm>
              <a:prstGeom prst="rect">
                <a:avLst/>
              </a:prstGeom>
            </p:spPr>
          </p:pic>
        </p:grpSp>
        <p:pic>
          <p:nvPicPr>
            <p:cNvPr id="17" name="Immagine 16">
              <a:extLst>
                <a:ext uri="{FF2B5EF4-FFF2-40B4-BE49-F238E27FC236}">
                  <a16:creationId xmlns:a16="http://schemas.microsoft.com/office/drawing/2014/main" id="{BC7A3D4B-4644-4EC2-B651-6081702789F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20000" contrast="17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91890" y="3477490"/>
              <a:ext cx="1967345" cy="1475509"/>
            </a:xfrm>
            <a:prstGeom prst="rect">
              <a:avLst/>
            </a:prstGeom>
          </p:spPr>
        </p:pic>
        <p:pic>
          <p:nvPicPr>
            <p:cNvPr id="19" name="Immagine 18">
              <a:extLst>
                <a:ext uri="{FF2B5EF4-FFF2-40B4-BE49-F238E27FC236}">
                  <a16:creationId xmlns:a16="http://schemas.microsoft.com/office/drawing/2014/main" id="{3602B540-B088-4096-960A-CA692AAC622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3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4437" y="3477490"/>
              <a:ext cx="1967345" cy="1475509"/>
            </a:xfrm>
            <a:prstGeom prst="rect">
              <a:avLst/>
            </a:prstGeom>
          </p:spPr>
        </p:pic>
        <p:pic>
          <p:nvPicPr>
            <p:cNvPr id="21" name="Immagine 20">
              <a:extLst>
                <a:ext uri="{FF2B5EF4-FFF2-40B4-BE49-F238E27FC236}">
                  <a16:creationId xmlns:a16="http://schemas.microsoft.com/office/drawing/2014/main" id="{059ADF9E-7E86-4770-AAFF-77C0319CE92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5000" contrast="1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982" y="3477490"/>
              <a:ext cx="1967347" cy="1475510"/>
            </a:xfrm>
            <a:prstGeom prst="rect">
              <a:avLst/>
            </a:prstGeom>
          </p:spPr>
        </p:pic>
        <p:pic>
          <p:nvPicPr>
            <p:cNvPr id="23" name="Immagine 22">
              <a:extLst>
                <a:ext uri="{FF2B5EF4-FFF2-40B4-BE49-F238E27FC236}">
                  <a16:creationId xmlns:a16="http://schemas.microsoft.com/office/drawing/2014/main" id="{F62CA78E-6BBB-45D5-B97D-C2DB7C1020A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982" y="1859278"/>
              <a:ext cx="1967347" cy="1475510"/>
            </a:xfrm>
            <a:prstGeom prst="rect">
              <a:avLst/>
            </a:prstGeom>
          </p:spPr>
        </p:pic>
        <p:pic>
          <p:nvPicPr>
            <p:cNvPr id="25" name="Immagine 24">
              <a:extLst>
                <a:ext uri="{FF2B5EF4-FFF2-40B4-BE49-F238E27FC236}">
                  <a16:creationId xmlns:a16="http://schemas.microsoft.com/office/drawing/2014/main" id="{A5D5EFB5-D369-4451-8F73-673C148DCC7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4437" y="1859278"/>
              <a:ext cx="1967347" cy="1475510"/>
            </a:xfrm>
            <a:prstGeom prst="rect">
              <a:avLst/>
            </a:prstGeom>
          </p:spPr>
        </p:pic>
        <p:pic>
          <p:nvPicPr>
            <p:cNvPr id="27" name="Immagine 26">
              <a:extLst>
                <a:ext uri="{FF2B5EF4-FFF2-40B4-BE49-F238E27FC236}">
                  <a16:creationId xmlns:a16="http://schemas.microsoft.com/office/drawing/2014/main" id="{A9929158-BE47-42E4-8529-7C600BB1862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91889" y="1859278"/>
              <a:ext cx="1967345" cy="1475509"/>
            </a:xfrm>
            <a:prstGeom prst="rect">
              <a:avLst/>
            </a:prstGeom>
          </p:spPr>
        </p:pic>
        <p:sp>
          <p:nvSpPr>
            <p:cNvPr id="28" name="CasellaDiTesto 27">
              <a:extLst>
                <a:ext uri="{FF2B5EF4-FFF2-40B4-BE49-F238E27FC236}">
                  <a16:creationId xmlns:a16="http://schemas.microsoft.com/office/drawing/2014/main" id="{132A09C1-E517-49B6-A284-EED43111E144}"/>
                </a:ext>
              </a:extLst>
            </p:cNvPr>
            <p:cNvSpPr txBox="1"/>
            <p:nvPr/>
          </p:nvSpPr>
          <p:spPr>
            <a:xfrm rot="16200000">
              <a:off x="-684628" y="2412366"/>
              <a:ext cx="11859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/>
                <a:t>Astrocytes</a:t>
              </a:r>
            </a:p>
          </p:txBody>
        </p:sp>
        <p:sp>
          <p:nvSpPr>
            <p:cNvPr id="29" name="CasellaDiTesto 28">
              <a:extLst>
                <a:ext uri="{FF2B5EF4-FFF2-40B4-BE49-F238E27FC236}">
                  <a16:creationId xmlns:a16="http://schemas.microsoft.com/office/drawing/2014/main" id="{BA199C73-D222-4A78-8E13-69DC47AA66D7}"/>
                </a:ext>
              </a:extLst>
            </p:cNvPr>
            <p:cNvSpPr txBox="1"/>
            <p:nvPr/>
          </p:nvSpPr>
          <p:spPr>
            <a:xfrm rot="16200000">
              <a:off x="-615731" y="879708"/>
              <a:ext cx="10481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/>
                <a:t>Pericytes</a:t>
              </a:r>
            </a:p>
          </p:txBody>
        </p:sp>
        <p:sp>
          <p:nvSpPr>
            <p:cNvPr id="30" name="CasellaDiTesto 29">
              <a:extLst>
                <a:ext uri="{FF2B5EF4-FFF2-40B4-BE49-F238E27FC236}">
                  <a16:creationId xmlns:a16="http://schemas.microsoft.com/office/drawing/2014/main" id="{75AD7F48-48A2-4F3F-BAE0-99A4C1BCF8A8}"/>
                </a:ext>
              </a:extLst>
            </p:cNvPr>
            <p:cNvSpPr txBox="1"/>
            <p:nvPr/>
          </p:nvSpPr>
          <p:spPr>
            <a:xfrm rot="16200000">
              <a:off x="-561421" y="4030578"/>
              <a:ext cx="9394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/>
                <a:t>HUVECs</a:t>
              </a:r>
            </a:p>
          </p:txBody>
        </p:sp>
      </p:grp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2848D930-7FF5-4061-B355-170D95F1019F}"/>
              </a:ext>
            </a:extLst>
          </p:cNvPr>
          <p:cNvSpPr txBox="1"/>
          <p:nvPr/>
        </p:nvSpPr>
        <p:spPr>
          <a:xfrm>
            <a:off x="0" y="6827663"/>
            <a:ext cx="6858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S.1.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Fluorescence microscopy images showing the results of the Live/Dead assay for pericytes, astrocytes, and HUVECs seeded in the BBB-on-chip at day 7. Live cells cytoplasm are stained in green with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Calcein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-AM, nuclei of cells appear blue stained with Hoechst. The images confirm successful cell attachment and high viability of all three cell types, indicating the stability and integrity of the BBB-on-chip model. Scale bars: 400 µm.</a:t>
            </a:r>
            <a:endParaRPr lang="en-GB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asellaDiTesto 28">
            <a:extLst>
              <a:ext uri="{FF2B5EF4-FFF2-40B4-BE49-F238E27FC236}">
                <a16:creationId xmlns:a16="http://schemas.microsoft.com/office/drawing/2014/main" id="{DA04A59E-6890-7B23-225E-B88EFB189285}"/>
              </a:ext>
            </a:extLst>
          </p:cNvPr>
          <p:cNvSpPr txBox="1"/>
          <p:nvPr/>
        </p:nvSpPr>
        <p:spPr>
          <a:xfrm>
            <a:off x="540310" y="118149"/>
            <a:ext cx="1967344" cy="382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Hoechst</a:t>
            </a:r>
          </a:p>
        </p:txBody>
      </p:sp>
      <p:sp>
        <p:nvSpPr>
          <p:cNvPr id="6" name="CasellaDiTesto 29">
            <a:extLst>
              <a:ext uri="{FF2B5EF4-FFF2-40B4-BE49-F238E27FC236}">
                <a16:creationId xmlns:a16="http://schemas.microsoft.com/office/drawing/2014/main" id="{642F8F9E-6441-6789-11CA-8CC50B6CA2F9}"/>
              </a:ext>
            </a:extLst>
          </p:cNvPr>
          <p:cNvSpPr txBox="1"/>
          <p:nvPr/>
        </p:nvSpPr>
        <p:spPr>
          <a:xfrm>
            <a:off x="2691757" y="131060"/>
            <a:ext cx="4114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err="1"/>
              <a:t>Calcein</a:t>
            </a:r>
            <a:r>
              <a:rPr lang="en-GB" b="1" dirty="0"/>
              <a:t>-AM</a:t>
            </a:r>
          </a:p>
        </p:txBody>
      </p:sp>
    </p:spTree>
    <p:extLst>
      <p:ext uri="{BB962C8B-B14F-4D97-AF65-F5344CB8AC3E}">
        <p14:creationId xmlns:p14="http://schemas.microsoft.com/office/powerpoint/2010/main" val="1973940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387B717-B539-55D6-F6C2-39DB7025723D}"/>
              </a:ext>
            </a:extLst>
          </p:cNvPr>
          <p:cNvSpPr/>
          <p:nvPr/>
        </p:nvSpPr>
        <p:spPr>
          <a:xfrm>
            <a:off x="-259407" y="-96442"/>
            <a:ext cx="7676488" cy="42487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DEF42BC-4B74-909F-631B-84543EB8C436}"/>
              </a:ext>
            </a:extLst>
          </p:cNvPr>
          <p:cNvSpPr/>
          <p:nvPr/>
        </p:nvSpPr>
        <p:spPr>
          <a:xfrm>
            <a:off x="-12227" y="0"/>
            <a:ext cx="6870227" cy="3975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Oggetto 3" descr="Project Path: &#10;PE Folder: /UNTITLED/Folder1/&#10;Short Name: Graph1">
            <a:extLst>
              <a:ext uri="{FF2B5EF4-FFF2-40B4-BE49-F238E27FC236}">
                <a16:creationId xmlns:a16="http://schemas.microsoft.com/office/drawing/2014/main" id="{052E5F04-1325-40FD-8FFA-424ECB73A4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6249539"/>
              </p:ext>
            </p:extLst>
          </p:nvPr>
        </p:nvGraphicFramePr>
        <p:xfrm>
          <a:off x="0" y="619124"/>
          <a:ext cx="3998366" cy="3063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802368" imgH="7502511" progId="Origin95.Graph">
                  <p:embed/>
                </p:oleObj>
              </mc:Choice>
              <mc:Fallback>
                <p:oleObj name="Graph" r:id="rId2" imgW="9802368" imgH="7502511" progId="Origin95.Graph">
                  <p:embed/>
                  <p:pic>
                    <p:nvPicPr>
                      <p:cNvPr id="2" name="Oggetto 1" descr="Project Path: &#10;PE Folder: /UNTITLED/Folder1/&#10;Short Name: Graph1">
                        <a:extLst>
                          <a:ext uri="{FF2B5EF4-FFF2-40B4-BE49-F238E27FC236}">
                            <a16:creationId xmlns:a16="http://schemas.microsoft.com/office/drawing/2014/main" id="{0C79EF03-3AD0-41E4-9A23-6C20D5E053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619124"/>
                        <a:ext cx="3998366" cy="3063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ttangolo 1">
            <a:extLst>
              <a:ext uri="{FF2B5EF4-FFF2-40B4-BE49-F238E27FC236}">
                <a16:creationId xmlns:a16="http://schemas.microsoft.com/office/drawing/2014/main" id="{322D4F95-08A9-4F24-9436-8208628C0299}"/>
              </a:ext>
            </a:extLst>
          </p:cNvPr>
          <p:cNvSpPr/>
          <p:nvPr/>
        </p:nvSpPr>
        <p:spPr>
          <a:xfrm>
            <a:off x="149837" y="6568917"/>
            <a:ext cx="6858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S.2. 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for shear stress calculation. (A) Result of the parametric sweep to estimate the value of wall shear stress by varying the flow rate; (B) Top view of the shear stress profile at the walls of the vascularized channel modelled with Comsol Multiphysics for a flow rate equal to 30 µl/min that is the flow rate selected to simulate the physiological condition within the blood side channel; (C) Top view of the pressure profile at the walls of the vascularized channel modelled with Comsol Multiphysics for a flow rate equal to 30 µl/min that is the flow rate selected to simulate the physiological condition within the blood side channel. 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0938463A-27C6-4E93-B6C2-26D71E3510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2150744"/>
            <a:ext cx="2433321" cy="1824991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A284A72E-C499-4CD9-A86C-33882E4DD2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0"/>
            <a:ext cx="2433320" cy="1824990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901DEFCB-B982-4294-90B8-969FDDBC9D8C}"/>
              </a:ext>
            </a:extLst>
          </p:cNvPr>
          <p:cNvSpPr txBox="1"/>
          <p:nvPr/>
        </p:nvSpPr>
        <p:spPr>
          <a:xfrm>
            <a:off x="-12227" y="-12748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A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E1279C14-814A-40FC-8DA8-4A98E576E100}"/>
              </a:ext>
            </a:extLst>
          </p:cNvPr>
          <p:cNvSpPr txBox="1"/>
          <p:nvPr/>
        </p:nvSpPr>
        <p:spPr>
          <a:xfrm>
            <a:off x="3770555" y="-12748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B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AD7B5251-7056-4D3B-A19B-EE70369E8FC9}"/>
              </a:ext>
            </a:extLst>
          </p:cNvPr>
          <p:cNvSpPr txBox="1"/>
          <p:nvPr/>
        </p:nvSpPr>
        <p:spPr>
          <a:xfrm>
            <a:off x="3788189" y="1781412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6007029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375222B-5500-313A-EE0B-87B655DF3677}"/>
              </a:ext>
            </a:extLst>
          </p:cNvPr>
          <p:cNvSpPr/>
          <p:nvPr/>
        </p:nvSpPr>
        <p:spPr>
          <a:xfrm>
            <a:off x="-259407" y="-96442"/>
            <a:ext cx="7227766" cy="3903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9323269-C46D-0C01-D6A6-00BC34EA07B5}"/>
              </a:ext>
            </a:extLst>
          </p:cNvPr>
          <p:cNvSpPr/>
          <p:nvPr/>
        </p:nvSpPr>
        <p:spPr>
          <a:xfrm>
            <a:off x="-300059" y="307091"/>
            <a:ext cx="7033368" cy="35002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C84150C0-1938-41D7-8B9D-C7E1F1BA0E1B}"/>
              </a:ext>
            </a:extLst>
          </p:cNvPr>
          <p:cNvSpPr/>
          <p:nvPr/>
        </p:nvSpPr>
        <p:spPr>
          <a:xfrm>
            <a:off x="-90055" y="5753725"/>
            <a:ext cx="6858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S.3.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Human primary monocytes (green) loaded with oHSV-1 mCherry (red) with U87-GBM spheroids in microwell cultures. At 24 hours, monocytes successfully migrate and infiltrate the tumor spheroids, while limited viral signal is detected. By day 7, a substantial increase in oHSV-1 signal within the spheroid is observed, indicating effective viral transfer. Brightfield images and merged channels confirm spatial localization. Scale bar: 200 µm.</a:t>
            </a:r>
            <a:endParaRPr lang="en-GB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2" name="Gruppo 41">
            <a:extLst>
              <a:ext uri="{FF2B5EF4-FFF2-40B4-BE49-F238E27FC236}">
                <a16:creationId xmlns:a16="http://schemas.microsoft.com/office/drawing/2014/main" id="{AD6BEAEF-C016-414A-8A45-CC741953A098}"/>
              </a:ext>
            </a:extLst>
          </p:cNvPr>
          <p:cNvGrpSpPr/>
          <p:nvPr/>
        </p:nvGrpSpPr>
        <p:grpSpPr>
          <a:xfrm>
            <a:off x="-208501" y="269074"/>
            <a:ext cx="6918369" cy="3256701"/>
            <a:chOff x="-208501" y="2206419"/>
            <a:chExt cx="6918369" cy="3256701"/>
          </a:xfrm>
        </p:grpSpPr>
        <p:grpSp>
          <p:nvGrpSpPr>
            <p:cNvPr id="22" name="Gruppo 21">
              <a:extLst>
                <a:ext uri="{FF2B5EF4-FFF2-40B4-BE49-F238E27FC236}">
                  <a16:creationId xmlns:a16="http://schemas.microsoft.com/office/drawing/2014/main" id="{F0DC67F4-EF2A-4A60-9F61-2C08501154E3}"/>
                </a:ext>
              </a:extLst>
            </p:cNvPr>
            <p:cNvGrpSpPr/>
            <p:nvPr/>
          </p:nvGrpSpPr>
          <p:grpSpPr>
            <a:xfrm>
              <a:off x="-208501" y="2206419"/>
              <a:ext cx="6918369" cy="1589728"/>
              <a:chOff x="-208501" y="2206419"/>
              <a:chExt cx="6918369" cy="1589728"/>
            </a:xfrm>
          </p:grpSpPr>
          <p:pic>
            <p:nvPicPr>
              <p:cNvPr id="4" name="Immagine 3">
                <a:extLst>
                  <a:ext uri="{FF2B5EF4-FFF2-40B4-BE49-F238E27FC236}">
                    <a16:creationId xmlns:a16="http://schemas.microsoft.com/office/drawing/2014/main" id="{72686718-C769-47C1-90D9-6313D77386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4691" y="2244436"/>
                <a:ext cx="1551709" cy="1551709"/>
              </a:xfrm>
              <a:prstGeom prst="rect">
                <a:avLst/>
              </a:prstGeom>
            </p:spPr>
          </p:pic>
          <p:pic>
            <p:nvPicPr>
              <p:cNvPr id="9" name="Immagine 8">
                <a:extLst>
                  <a:ext uri="{FF2B5EF4-FFF2-40B4-BE49-F238E27FC236}">
                    <a16:creationId xmlns:a16="http://schemas.microsoft.com/office/drawing/2014/main" id="{286D0327-B939-422F-8B61-B90C8F2E05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87236" y="2244436"/>
                <a:ext cx="1551709" cy="1551709"/>
              </a:xfrm>
              <a:prstGeom prst="rect">
                <a:avLst/>
              </a:prstGeom>
            </p:spPr>
          </p:pic>
          <p:pic>
            <p:nvPicPr>
              <p:cNvPr id="11" name="Immagine 10">
                <a:extLst>
                  <a:ext uri="{FF2B5EF4-FFF2-40B4-BE49-F238E27FC236}">
                    <a16:creationId xmlns:a16="http://schemas.microsoft.com/office/drawing/2014/main" id="{E8CEEAB1-5181-440C-BAA5-DBF2284610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49781" y="2244436"/>
                <a:ext cx="1551710" cy="1551710"/>
              </a:xfrm>
              <a:prstGeom prst="rect">
                <a:avLst/>
              </a:prstGeom>
            </p:spPr>
          </p:pic>
          <p:pic>
            <p:nvPicPr>
              <p:cNvPr id="13" name="Immagine 12">
                <a:extLst>
                  <a:ext uri="{FF2B5EF4-FFF2-40B4-BE49-F238E27FC236}">
                    <a16:creationId xmlns:a16="http://schemas.microsoft.com/office/drawing/2014/main" id="{E6D3A3F9-EF0A-40BB-9D33-38DFDD4FEA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12327" y="2244437"/>
                <a:ext cx="1551710" cy="1551710"/>
              </a:xfrm>
              <a:prstGeom prst="rect">
                <a:avLst/>
              </a:prstGeom>
            </p:spPr>
          </p:pic>
          <p:sp>
            <p:nvSpPr>
              <p:cNvPr id="14" name="CasellaDiTesto 13">
                <a:extLst>
                  <a:ext uri="{FF2B5EF4-FFF2-40B4-BE49-F238E27FC236}">
                    <a16:creationId xmlns:a16="http://schemas.microsoft.com/office/drawing/2014/main" id="{AF567303-953E-4786-9489-CAD61E8C78E3}"/>
                  </a:ext>
                </a:extLst>
              </p:cNvPr>
              <p:cNvSpPr txBox="1"/>
              <p:nvPr/>
            </p:nvSpPr>
            <p:spPr>
              <a:xfrm rot="16200000">
                <a:off x="-799690" y="2835625"/>
                <a:ext cx="155171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/>
                  <a:t>24 hr</a:t>
                </a:r>
              </a:p>
            </p:txBody>
          </p:sp>
          <p:sp>
            <p:nvSpPr>
              <p:cNvPr id="16" name="CasellaDiTesto 15">
                <a:extLst>
                  <a:ext uri="{FF2B5EF4-FFF2-40B4-BE49-F238E27FC236}">
                    <a16:creationId xmlns:a16="http://schemas.microsoft.com/office/drawing/2014/main" id="{EEB4A226-562E-4F96-9969-2B677C04F694}"/>
                  </a:ext>
                </a:extLst>
              </p:cNvPr>
              <p:cNvSpPr txBox="1"/>
              <p:nvPr/>
            </p:nvSpPr>
            <p:spPr>
              <a:xfrm>
                <a:off x="699746" y="2206419"/>
                <a:ext cx="99956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400" dirty="0">
                    <a:solidFill>
                      <a:srgbClr val="00B050"/>
                    </a:solidFill>
                  </a:rPr>
                  <a:t>Monocytes</a:t>
                </a:r>
              </a:p>
            </p:txBody>
          </p:sp>
          <p:sp>
            <p:nvSpPr>
              <p:cNvPr id="17" name="CasellaDiTesto 16">
                <a:extLst>
                  <a:ext uri="{FF2B5EF4-FFF2-40B4-BE49-F238E27FC236}">
                    <a16:creationId xmlns:a16="http://schemas.microsoft.com/office/drawing/2014/main" id="{C32A6CD4-2D92-4FF2-BFAD-0F88C5E668B4}"/>
                  </a:ext>
                </a:extLst>
              </p:cNvPr>
              <p:cNvSpPr txBox="1"/>
              <p:nvPr/>
            </p:nvSpPr>
            <p:spPr>
              <a:xfrm>
                <a:off x="2655346" y="2209315"/>
                <a:ext cx="72943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400" dirty="0">
                    <a:solidFill>
                      <a:srgbClr val="FF0000"/>
                    </a:solidFill>
                  </a:rPr>
                  <a:t>oHSV-1</a:t>
                </a:r>
              </a:p>
            </p:txBody>
          </p:sp>
          <p:sp>
            <p:nvSpPr>
              <p:cNvPr id="18" name="CasellaDiTesto 17">
                <a:extLst>
                  <a:ext uri="{FF2B5EF4-FFF2-40B4-BE49-F238E27FC236}">
                    <a16:creationId xmlns:a16="http://schemas.microsoft.com/office/drawing/2014/main" id="{EF9465F7-A1BD-49F3-B8B6-B99288DD196C}"/>
                  </a:ext>
                </a:extLst>
              </p:cNvPr>
              <p:cNvSpPr txBox="1"/>
              <p:nvPr/>
            </p:nvSpPr>
            <p:spPr>
              <a:xfrm>
                <a:off x="4118864" y="2206419"/>
                <a:ext cx="94763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400" dirty="0">
                    <a:solidFill>
                      <a:schemeClr val="bg1"/>
                    </a:solidFill>
                  </a:rPr>
                  <a:t>Brightfield</a:t>
                </a:r>
              </a:p>
            </p:txBody>
          </p:sp>
          <p:sp>
            <p:nvSpPr>
              <p:cNvPr id="19" name="CasellaDiTesto 18">
                <a:extLst>
                  <a:ext uri="{FF2B5EF4-FFF2-40B4-BE49-F238E27FC236}">
                    <a16:creationId xmlns:a16="http://schemas.microsoft.com/office/drawing/2014/main" id="{D0641073-6CF6-4F1C-9174-965528CCD56E}"/>
                  </a:ext>
                </a:extLst>
              </p:cNvPr>
              <p:cNvSpPr txBox="1"/>
              <p:nvPr/>
            </p:nvSpPr>
            <p:spPr>
              <a:xfrm>
                <a:off x="6043532" y="2208684"/>
                <a:ext cx="66633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400" dirty="0">
                    <a:solidFill>
                      <a:schemeClr val="bg1"/>
                    </a:solidFill>
                  </a:rPr>
                  <a:t>Merge</a:t>
                </a:r>
              </a:p>
            </p:txBody>
          </p:sp>
          <p:cxnSp>
            <p:nvCxnSpPr>
              <p:cNvPr id="20" name="Connettore diritto 19">
                <a:extLst>
                  <a:ext uri="{FF2B5EF4-FFF2-40B4-BE49-F238E27FC236}">
                    <a16:creationId xmlns:a16="http://schemas.microsoft.com/office/drawing/2014/main" id="{9BA1F2CA-7D8A-4AA4-8F9F-8CA571524CF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25690" y="3688080"/>
                <a:ext cx="593926" cy="0"/>
              </a:xfrm>
              <a:prstGeom prst="line">
                <a:avLst/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1" name="CasellaDiTesto 20">
                <a:extLst>
                  <a:ext uri="{FF2B5EF4-FFF2-40B4-BE49-F238E27FC236}">
                    <a16:creationId xmlns:a16="http://schemas.microsoft.com/office/drawing/2014/main" id="{2DDB3296-F1EC-48E4-A8CB-6515E78FF81B}"/>
                  </a:ext>
                </a:extLst>
              </p:cNvPr>
              <p:cNvSpPr txBox="1"/>
              <p:nvPr/>
            </p:nvSpPr>
            <p:spPr>
              <a:xfrm>
                <a:off x="5890671" y="3452745"/>
                <a:ext cx="66396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200" dirty="0"/>
                  <a:t>200 µm</a:t>
                </a:r>
              </a:p>
            </p:txBody>
          </p:sp>
        </p:grpSp>
        <p:pic>
          <p:nvPicPr>
            <p:cNvPr id="24" name="Immagine 23">
              <a:extLst>
                <a:ext uri="{FF2B5EF4-FFF2-40B4-BE49-F238E27FC236}">
                  <a16:creationId xmlns:a16="http://schemas.microsoft.com/office/drawing/2014/main" id="{32FAB7EF-3A7D-4979-A549-7808AD1A6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7361" y="3911411"/>
              <a:ext cx="1551709" cy="1551709"/>
            </a:xfrm>
            <a:prstGeom prst="rect">
              <a:avLst/>
            </a:prstGeom>
          </p:spPr>
        </p:pic>
        <p:pic>
          <p:nvPicPr>
            <p:cNvPr id="26" name="Immagine 25">
              <a:extLst>
                <a:ext uri="{FF2B5EF4-FFF2-40B4-BE49-F238E27FC236}">
                  <a16:creationId xmlns:a16="http://schemas.microsoft.com/office/drawing/2014/main" id="{E8BA676F-D5EB-4655-9245-5593DF8ED5B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9781" y="3911411"/>
              <a:ext cx="1551709" cy="1551709"/>
            </a:xfrm>
            <a:prstGeom prst="rect">
              <a:avLst/>
            </a:prstGeom>
          </p:spPr>
        </p:pic>
        <p:pic>
          <p:nvPicPr>
            <p:cNvPr id="28" name="Immagine 27">
              <a:extLst>
                <a:ext uri="{FF2B5EF4-FFF2-40B4-BE49-F238E27FC236}">
                  <a16:creationId xmlns:a16="http://schemas.microsoft.com/office/drawing/2014/main" id="{CC471947-0584-4022-8633-5E9C665D98B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691" y="3911411"/>
              <a:ext cx="1551709" cy="1551709"/>
            </a:xfrm>
            <a:prstGeom prst="rect">
              <a:avLst/>
            </a:prstGeom>
          </p:spPr>
        </p:pic>
        <p:pic>
          <p:nvPicPr>
            <p:cNvPr id="30" name="Immagine 29">
              <a:extLst>
                <a:ext uri="{FF2B5EF4-FFF2-40B4-BE49-F238E27FC236}">
                  <a16:creationId xmlns:a16="http://schemas.microsoft.com/office/drawing/2014/main" id="{32773150-AD85-4F28-A5E0-2C63668ADBC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12201" y="3911411"/>
              <a:ext cx="1551709" cy="1551709"/>
            </a:xfrm>
            <a:prstGeom prst="rect">
              <a:avLst/>
            </a:prstGeom>
          </p:spPr>
        </p:pic>
        <p:sp>
          <p:nvSpPr>
            <p:cNvPr id="31" name="CasellaDiTesto 30">
              <a:extLst>
                <a:ext uri="{FF2B5EF4-FFF2-40B4-BE49-F238E27FC236}">
                  <a16:creationId xmlns:a16="http://schemas.microsoft.com/office/drawing/2014/main" id="{7D678D10-279D-4351-954B-4FCD98E08F5E}"/>
                </a:ext>
              </a:extLst>
            </p:cNvPr>
            <p:cNvSpPr txBox="1"/>
            <p:nvPr/>
          </p:nvSpPr>
          <p:spPr>
            <a:xfrm>
              <a:off x="699746" y="3886215"/>
              <a:ext cx="99956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rgbClr val="00B050"/>
                  </a:solidFill>
                </a:rPr>
                <a:t>Monocytes</a:t>
              </a:r>
            </a:p>
          </p:txBody>
        </p:sp>
        <p:sp>
          <p:nvSpPr>
            <p:cNvPr id="32" name="CasellaDiTesto 31">
              <a:extLst>
                <a:ext uri="{FF2B5EF4-FFF2-40B4-BE49-F238E27FC236}">
                  <a16:creationId xmlns:a16="http://schemas.microsoft.com/office/drawing/2014/main" id="{180CEB16-9321-4C98-8DE1-A3B39A3B419A}"/>
                </a:ext>
              </a:extLst>
            </p:cNvPr>
            <p:cNvSpPr txBox="1"/>
            <p:nvPr/>
          </p:nvSpPr>
          <p:spPr>
            <a:xfrm>
              <a:off x="2655346" y="3889111"/>
              <a:ext cx="72943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rgbClr val="FF0000"/>
                  </a:solidFill>
                </a:rPr>
                <a:t>oHSV-1</a:t>
              </a:r>
            </a:p>
          </p:txBody>
        </p:sp>
        <p:sp>
          <p:nvSpPr>
            <p:cNvPr id="33" name="CasellaDiTesto 32">
              <a:extLst>
                <a:ext uri="{FF2B5EF4-FFF2-40B4-BE49-F238E27FC236}">
                  <a16:creationId xmlns:a16="http://schemas.microsoft.com/office/drawing/2014/main" id="{BBFF8747-FB60-4175-A6BC-5D17A3AA0A87}"/>
                </a:ext>
              </a:extLst>
            </p:cNvPr>
            <p:cNvSpPr txBox="1"/>
            <p:nvPr/>
          </p:nvSpPr>
          <p:spPr>
            <a:xfrm>
              <a:off x="4118864" y="3886215"/>
              <a:ext cx="9476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bg1"/>
                  </a:solidFill>
                </a:rPr>
                <a:t>Brightfield</a:t>
              </a:r>
            </a:p>
          </p:txBody>
        </p:sp>
        <p:sp>
          <p:nvSpPr>
            <p:cNvPr id="34" name="CasellaDiTesto 33">
              <a:extLst>
                <a:ext uri="{FF2B5EF4-FFF2-40B4-BE49-F238E27FC236}">
                  <a16:creationId xmlns:a16="http://schemas.microsoft.com/office/drawing/2014/main" id="{BC2F28DB-BC00-4D1B-A899-46F6435A8B70}"/>
                </a:ext>
              </a:extLst>
            </p:cNvPr>
            <p:cNvSpPr txBox="1"/>
            <p:nvPr/>
          </p:nvSpPr>
          <p:spPr>
            <a:xfrm>
              <a:off x="6043532" y="3888480"/>
              <a:ext cx="66633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bg1"/>
                  </a:solidFill>
                </a:rPr>
                <a:t>Merge</a:t>
              </a:r>
            </a:p>
          </p:txBody>
        </p:sp>
        <p:sp>
          <p:nvSpPr>
            <p:cNvPr id="39" name="CasellaDiTesto 38">
              <a:extLst>
                <a:ext uri="{FF2B5EF4-FFF2-40B4-BE49-F238E27FC236}">
                  <a16:creationId xmlns:a16="http://schemas.microsoft.com/office/drawing/2014/main" id="{6DBEABF8-A0B5-492F-8E55-0565D2996968}"/>
                </a:ext>
              </a:extLst>
            </p:cNvPr>
            <p:cNvSpPr txBox="1"/>
            <p:nvPr/>
          </p:nvSpPr>
          <p:spPr>
            <a:xfrm>
              <a:off x="6022925" y="5108983"/>
              <a:ext cx="66396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200 µm</a:t>
              </a:r>
            </a:p>
          </p:txBody>
        </p:sp>
        <p:cxnSp>
          <p:nvCxnSpPr>
            <p:cNvPr id="40" name="Connettore diritto 39">
              <a:extLst>
                <a:ext uri="{FF2B5EF4-FFF2-40B4-BE49-F238E27FC236}">
                  <a16:creationId xmlns:a16="http://schemas.microsoft.com/office/drawing/2014/main" id="{62708C56-4D55-4971-8A2D-19F01E220F35}"/>
                </a:ext>
              </a:extLst>
            </p:cNvPr>
            <p:cNvCxnSpPr>
              <a:cxnSpLocks/>
            </p:cNvCxnSpPr>
            <p:nvPr/>
          </p:nvCxnSpPr>
          <p:spPr>
            <a:xfrm>
              <a:off x="6022925" y="5351692"/>
              <a:ext cx="593926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1" name="CasellaDiTesto 40">
              <a:extLst>
                <a:ext uri="{FF2B5EF4-FFF2-40B4-BE49-F238E27FC236}">
                  <a16:creationId xmlns:a16="http://schemas.microsoft.com/office/drawing/2014/main" id="{E5036368-440C-4CDE-9762-E62DEA77E04B}"/>
                </a:ext>
              </a:extLst>
            </p:cNvPr>
            <p:cNvSpPr txBox="1"/>
            <p:nvPr/>
          </p:nvSpPr>
          <p:spPr>
            <a:xfrm rot="16200000">
              <a:off x="-799689" y="4502599"/>
              <a:ext cx="15517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/>
                <a:t>Day 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240356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1E244DA-B08A-B6A6-4C41-2681F61A286C}"/>
              </a:ext>
            </a:extLst>
          </p:cNvPr>
          <p:cNvSpPr/>
          <p:nvPr/>
        </p:nvSpPr>
        <p:spPr>
          <a:xfrm>
            <a:off x="-87773" y="-128215"/>
            <a:ext cx="7033368" cy="35002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F71061C-4A43-4CF4-F6C7-5E937B60CB83}"/>
              </a:ext>
            </a:extLst>
          </p:cNvPr>
          <p:cNvSpPr/>
          <p:nvPr/>
        </p:nvSpPr>
        <p:spPr>
          <a:xfrm>
            <a:off x="516017" y="68828"/>
            <a:ext cx="5825788" cy="3106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FDD85227-D424-40A6-92D8-1B0070A2B17B}"/>
              </a:ext>
            </a:extLst>
          </p:cNvPr>
          <p:cNvSpPr/>
          <p:nvPr/>
        </p:nvSpPr>
        <p:spPr>
          <a:xfrm>
            <a:off x="135889" y="3572930"/>
            <a:ext cx="65862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S.4.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At 48 hours, human hyperimmune gamma globulin dilutions equal to or lower than 1:8 effectively neutralize oHSV-1 mCherry replication in U87-MG cells. Human glioblastoma U87-MG cells, seeded in 96-well plates (10,000 cells/well), were infected after one day for one hour with oHSV-1 mCherry (MOI = 3 PFU/cell), properly resuspended in DPBS and serial dilutions of hyperimmune gamma globulins (ranging from 1:2 to 1:32). After infection, DMEM medium with 2% v/v FBS containing the corresponding antibody (Ab) dilutions was added to each well. Confocal microscopy analysis at 48 hours (10x; scale bar 100 µm) revealed an absence or low level of viral replication for Ab dilutions of 1:2, 1:4, 1:8. In contrast, viral replication was observed at dilutions of 1:16, 1:32, and in the absence of antibodies.</a:t>
            </a:r>
            <a:endParaRPr lang="en-GB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" name="Immagine 32">
            <a:extLst>
              <a:ext uri="{FF2B5EF4-FFF2-40B4-BE49-F238E27FC236}">
                <a16:creationId xmlns:a16="http://schemas.microsoft.com/office/drawing/2014/main" id="{0CECA2A6-17D7-493F-9C4D-3148B13A6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653" y="0"/>
            <a:ext cx="5366691" cy="310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715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F5FF888-A2C7-7ADC-A9E4-B4EA32AF75C2}"/>
              </a:ext>
            </a:extLst>
          </p:cNvPr>
          <p:cNvSpPr/>
          <p:nvPr/>
        </p:nvSpPr>
        <p:spPr>
          <a:xfrm>
            <a:off x="-1159795" y="-143981"/>
            <a:ext cx="8160363" cy="9017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01049E5-55BC-5F1E-F3ED-BAB653F126F8}"/>
              </a:ext>
            </a:extLst>
          </p:cNvPr>
          <p:cNvSpPr/>
          <p:nvPr/>
        </p:nvSpPr>
        <p:spPr>
          <a:xfrm>
            <a:off x="-1159795" y="8501"/>
            <a:ext cx="8160363" cy="85411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F37A6DED-C1DD-41BA-B919-E4C3B910DB2B}"/>
              </a:ext>
            </a:extLst>
          </p:cNvPr>
          <p:cNvSpPr/>
          <p:nvPr/>
        </p:nvSpPr>
        <p:spPr>
          <a:xfrm>
            <a:off x="-31750" y="8549634"/>
            <a:ext cx="6921500" cy="1565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1400"/>
              </a:spcBef>
              <a:spcAft>
                <a:spcPts val="1400"/>
              </a:spcAft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S.5.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Live/Dead assay of individual 2D cell cultures (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hBVPs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and HUVECs) seeded in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multiwell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plates to evaluate the effect of medium composition on cell viability. Each cell type was cultured either in its standard control medium or in a mixed medium composed of 75% HUVEC medium and 25% (1:1)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hBVPs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medium. This condition was tested to identify a shared perfusion medium capable of supporting all three cell types. Staining includes Hoechst (blue) for nuclei,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Calcein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-AM (green) for live cells, and Propidium Iodide (red) for dead cells. The optimized medium maintained high viability across all cell types. Scale bars: 400 and 200 µm.</a:t>
            </a:r>
            <a:endParaRPr lang="it-IT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9" name="Gruppo 58">
            <a:extLst>
              <a:ext uri="{FF2B5EF4-FFF2-40B4-BE49-F238E27FC236}">
                <a16:creationId xmlns:a16="http://schemas.microsoft.com/office/drawing/2014/main" id="{9C748A44-B42F-4B6E-BDCC-31B462A28CD3}"/>
              </a:ext>
            </a:extLst>
          </p:cNvPr>
          <p:cNvGrpSpPr/>
          <p:nvPr/>
        </p:nvGrpSpPr>
        <p:grpSpPr>
          <a:xfrm>
            <a:off x="-1091444" y="0"/>
            <a:ext cx="7912651" cy="8462482"/>
            <a:chOff x="-1085131" y="-83184"/>
            <a:chExt cx="7912651" cy="8462482"/>
          </a:xfrm>
        </p:grpSpPr>
        <p:grpSp>
          <p:nvGrpSpPr>
            <p:cNvPr id="2" name="Gruppo 1">
              <a:extLst>
                <a:ext uri="{FF2B5EF4-FFF2-40B4-BE49-F238E27FC236}">
                  <a16:creationId xmlns:a16="http://schemas.microsoft.com/office/drawing/2014/main" id="{C7FC427C-0F40-406F-88B9-476C7C7ACE20}"/>
                </a:ext>
              </a:extLst>
            </p:cNvPr>
            <p:cNvGrpSpPr/>
            <p:nvPr/>
          </p:nvGrpSpPr>
          <p:grpSpPr>
            <a:xfrm>
              <a:off x="-1085131" y="-83184"/>
              <a:ext cx="7912651" cy="2658556"/>
              <a:chOff x="-1129463" y="2926716"/>
              <a:chExt cx="7912651" cy="2658556"/>
            </a:xfrm>
          </p:grpSpPr>
          <p:grpSp>
            <p:nvGrpSpPr>
              <p:cNvPr id="13" name="Gruppo 12">
                <a:extLst>
                  <a:ext uri="{FF2B5EF4-FFF2-40B4-BE49-F238E27FC236}">
                    <a16:creationId xmlns:a16="http://schemas.microsoft.com/office/drawing/2014/main" id="{14F75C95-2B5F-457F-9AD1-CD19FF34CF62}"/>
                  </a:ext>
                </a:extLst>
              </p:cNvPr>
              <p:cNvGrpSpPr/>
              <p:nvPr/>
            </p:nvGrpSpPr>
            <p:grpSpPr>
              <a:xfrm>
                <a:off x="0" y="3023597"/>
                <a:ext cx="6783187" cy="1220933"/>
                <a:chOff x="0" y="3023597"/>
                <a:chExt cx="6783187" cy="1220933"/>
              </a:xfrm>
            </p:grpSpPr>
            <p:pic>
              <p:nvPicPr>
                <p:cNvPr id="6" name="Immagine 5">
                  <a:extLst>
                    <a:ext uri="{FF2B5EF4-FFF2-40B4-BE49-F238E27FC236}">
                      <a16:creationId xmlns:a16="http://schemas.microsoft.com/office/drawing/2014/main" id="{AE80572D-9851-4927-81B8-5314B0CEEC5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0" y="3023597"/>
                  <a:ext cx="1627909" cy="1220932"/>
                </a:xfrm>
                <a:prstGeom prst="rect">
                  <a:avLst/>
                </a:prstGeom>
              </p:spPr>
            </p:pic>
            <p:pic>
              <p:nvPicPr>
                <p:cNvPr id="8" name="Immagine 7">
                  <a:extLst>
                    <a:ext uri="{FF2B5EF4-FFF2-40B4-BE49-F238E27FC236}">
                      <a16:creationId xmlns:a16="http://schemas.microsoft.com/office/drawing/2014/main" id="{82853D0D-5441-4426-A88E-D45D5BA1342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717963" y="3023597"/>
                  <a:ext cx="1627909" cy="1220932"/>
                </a:xfrm>
                <a:prstGeom prst="rect">
                  <a:avLst/>
                </a:prstGeom>
              </p:spPr>
            </p:pic>
            <p:pic>
              <p:nvPicPr>
                <p:cNvPr id="10" name="Immagine 9">
                  <a:extLst>
                    <a:ext uri="{FF2B5EF4-FFF2-40B4-BE49-F238E27FC236}">
                      <a16:creationId xmlns:a16="http://schemas.microsoft.com/office/drawing/2014/main" id="{FCDACE51-0B58-430E-9A87-56B8CF0C967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155277" y="3023597"/>
                  <a:ext cx="1627910" cy="1220933"/>
                </a:xfrm>
                <a:prstGeom prst="rect">
                  <a:avLst/>
                </a:prstGeom>
              </p:spPr>
            </p:pic>
            <p:pic>
              <p:nvPicPr>
                <p:cNvPr id="12" name="Immagine 11">
                  <a:extLst>
                    <a:ext uri="{FF2B5EF4-FFF2-40B4-BE49-F238E27FC236}">
                      <a16:creationId xmlns:a16="http://schemas.microsoft.com/office/drawing/2014/main" id="{E8208F35-9993-4C24-97AB-89F62288948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435926" y="3023597"/>
                  <a:ext cx="1627910" cy="1220933"/>
                </a:xfrm>
                <a:prstGeom prst="rect">
                  <a:avLst/>
                </a:prstGeom>
              </p:spPr>
            </p:pic>
          </p:grpSp>
          <p:pic>
            <p:nvPicPr>
              <p:cNvPr id="15" name="Immagine 14">
                <a:extLst>
                  <a:ext uri="{FF2B5EF4-FFF2-40B4-BE49-F238E27FC236}">
                    <a16:creationId xmlns:a16="http://schemas.microsoft.com/office/drawing/2014/main" id="{629C9E49-4424-446E-8577-21A3CFD588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17963" y="4355523"/>
                <a:ext cx="1627909" cy="1220932"/>
              </a:xfrm>
              <a:prstGeom prst="rect">
                <a:avLst/>
              </a:prstGeom>
            </p:spPr>
          </p:pic>
          <p:pic>
            <p:nvPicPr>
              <p:cNvPr id="17" name="Immagine 16">
                <a:extLst>
                  <a:ext uri="{FF2B5EF4-FFF2-40B4-BE49-F238E27FC236}">
                    <a16:creationId xmlns:a16="http://schemas.microsoft.com/office/drawing/2014/main" id="{F8267C09-C035-44F2-BF82-4A1DEF45E2F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4355524"/>
                <a:ext cx="1627909" cy="1220932"/>
              </a:xfrm>
              <a:prstGeom prst="rect">
                <a:avLst/>
              </a:prstGeom>
            </p:spPr>
          </p:pic>
          <p:pic>
            <p:nvPicPr>
              <p:cNvPr id="19" name="Immagine 18">
                <a:extLst>
                  <a:ext uri="{FF2B5EF4-FFF2-40B4-BE49-F238E27FC236}">
                    <a16:creationId xmlns:a16="http://schemas.microsoft.com/office/drawing/2014/main" id="{54DFB583-138B-441C-B935-0989C9905C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55278" y="4355524"/>
                <a:ext cx="1627910" cy="1220932"/>
              </a:xfrm>
              <a:prstGeom prst="rect">
                <a:avLst/>
              </a:prstGeom>
            </p:spPr>
          </p:pic>
          <p:pic>
            <p:nvPicPr>
              <p:cNvPr id="21" name="Immagine 20">
                <a:extLst>
                  <a:ext uri="{FF2B5EF4-FFF2-40B4-BE49-F238E27FC236}">
                    <a16:creationId xmlns:a16="http://schemas.microsoft.com/office/drawing/2014/main" id="{4F3FDD00-6243-44FB-B149-E8EC0CAEB0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rightnessContrast bright="-4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29001" y="4355523"/>
                <a:ext cx="1639664" cy="1229748"/>
              </a:xfrm>
              <a:prstGeom prst="rect">
                <a:avLst/>
              </a:prstGeom>
            </p:spPr>
          </p:pic>
          <p:cxnSp>
            <p:nvCxnSpPr>
              <p:cNvPr id="23" name="Connettore diritto 22">
                <a:extLst>
                  <a:ext uri="{FF2B5EF4-FFF2-40B4-BE49-F238E27FC236}">
                    <a16:creationId xmlns:a16="http://schemas.microsoft.com/office/drawing/2014/main" id="{DD95A3C0-6ACB-4720-9150-3DB8A4A62DE0}"/>
                  </a:ext>
                </a:extLst>
              </p:cNvPr>
              <p:cNvCxnSpPr/>
              <p:nvPr/>
            </p:nvCxnSpPr>
            <p:spPr>
              <a:xfrm>
                <a:off x="-689211" y="3032414"/>
                <a:ext cx="0" cy="255285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CasellaDiTesto 23">
                <a:extLst>
                  <a:ext uri="{FF2B5EF4-FFF2-40B4-BE49-F238E27FC236}">
                    <a16:creationId xmlns:a16="http://schemas.microsoft.com/office/drawing/2014/main" id="{0B10FAD5-D9FF-4652-B199-907AE936333B}"/>
                  </a:ext>
                </a:extLst>
              </p:cNvPr>
              <p:cNvSpPr txBox="1"/>
              <p:nvPr/>
            </p:nvSpPr>
            <p:spPr>
              <a:xfrm rot="16200000">
                <a:off x="-1223559" y="4037903"/>
                <a:ext cx="619080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200" b="1" dirty="0" err="1"/>
                  <a:t>hAs</a:t>
                </a:r>
                <a:endParaRPr lang="en-GB" sz="2200" b="1" dirty="0"/>
              </a:p>
            </p:txBody>
          </p:sp>
          <p:sp>
            <p:nvSpPr>
              <p:cNvPr id="25" name="CasellaDiTesto 24">
                <a:extLst>
                  <a:ext uri="{FF2B5EF4-FFF2-40B4-BE49-F238E27FC236}">
                    <a16:creationId xmlns:a16="http://schemas.microsoft.com/office/drawing/2014/main" id="{D5A06563-488B-4B74-9209-2C43F82E1208}"/>
                  </a:ext>
                </a:extLst>
              </p:cNvPr>
              <p:cNvSpPr txBox="1"/>
              <p:nvPr/>
            </p:nvSpPr>
            <p:spPr>
              <a:xfrm rot="16200000">
                <a:off x="-1060429" y="3370620"/>
                <a:ext cx="147258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GB" sz="1600" dirty="0"/>
                  <a:t>HUVEC 75%</a:t>
                </a:r>
              </a:p>
              <a:p>
                <a:pPr algn="ctr"/>
                <a:r>
                  <a:rPr lang="en-GB" sz="1600" dirty="0"/>
                  <a:t>25% </a:t>
                </a:r>
                <a:r>
                  <a:rPr lang="en-GB" sz="1600" dirty="0" err="1"/>
                  <a:t>hAs</a:t>
                </a:r>
                <a:r>
                  <a:rPr lang="en-GB" sz="1600" dirty="0"/>
                  <a:t>-</a:t>
                </a:r>
                <a:r>
                  <a:rPr lang="en-US" sz="1600" dirty="0" err="1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hBVPs</a:t>
                </a:r>
                <a:endParaRPr lang="en-GB" sz="1600" dirty="0"/>
              </a:p>
            </p:txBody>
          </p:sp>
          <p:sp>
            <p:nvSpPr>
              <p:cNvPr id="26" name="CasellaDiTesto 25">
                <a:extLst>
                  <a:ext uri="{FF2B5EF4-FFF2-40B4-BE49-F238E27FC236}">
                    <a16:creationId xmlns:a16="http://schemas.microsoft.com/office/drawing/2014/main" id="{9FBEB33C-838E-44AB-A7D0-AA2C8CC13A08}"/>
                  </a:ext>
                </a:extLst>
              </p:cNvPr>
              <p:cNvSpPr txBox="1"/>
              <p:nvPr/>
            </p:nvSpPr>
            <p:spPr>
              <a:xfrm rot="16200000">
                <a:off x="-627639" y="4814335"/>
                <a:ext cx="88985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/>
                  <a:t>Control</a:t>
                </a:r>
              </a:p>
            </p:txBody>
          </p:sp>
        </p:grpSp>
        <p:cxnSp>
          <p:nvCxnSpPr>
            <p:cNvPr id="18" name="Connettore diritto 17">
              <a:extLst>
                <a:ext uri="{FF2B5EF4-FFF2-40B4-BE49-F238E27FC236}">
                  <a16:creationId xmlns:a16="http://schemas.microsoft.com/office/drawing/2014/main" id="{13CE8ACF-9243-4C3B-865F-381BF70001E7}"/>
                </a:ext>
              </a:extLst>
            </p:cNvPr>
            <p:cNvCxnSpPr/>
            <p:nvPr/>
          </p:nvCxnSpPr>
          <p:spPr>
            <a:xfrm>
              <a:off x="-644082" y="2967307"/>
              <a:ext cx="0" cy="255285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CasellaDiTesto 19">
              <a:extLst>
                <a:ext uri="{FF2B5EF4-FFF2-40B4-BE49-F238E27FC236}">
                  <a16:creationId xmlns:a16="http://schemas.microsoft.com/office/drawing/2014/main" id="{76796FEB-695E-491C-A489-9AC2994D6346}"/>
                </a:ext>
              </a:extLst>
            </p:cNvPr>
            <p:cNvSpPr txBox="1"/>
            <p:nvPr/>
          </p:nvSpPr>
          <p:spPr>
            <a:xfrm rot="16200000">
              <a:off x="-1326803" y="3972796"/>
              <a:ext cx="91582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200" b="1" dirty="0" err="1"/>
                <a:t>hBVPs</a:t>
              </a:r>
              <a:endParaRPr lang="en-GB" sz="2200" b="1" dirty="0"/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E9880ABF-63FD-4D96-A632-C6DD432F3F97}"/>
                </a:ext>
              </a:extLst>
            </p:cNvPr>
            <p:cNvSpPr txBox="1"/>
            <p:nvPr/>
          </p:nvSpPr>
          <p:spPr>
            <a:xfrm rot="16200000">
              <a:off x="-1015300" y="3305513"/>
              <a:ext cx="147258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600" dirty="0"/>
                <a:t>HUVEC 75%</a:t>
              </a:r>
            </a:p>
            <a:p>
              <a:pPr algn="ctr"/>
              <a:r>
                <a:rPr lang="en-GB" sz="1600" dirty="0"/>
                <a:t>25% </a:t>
              </a:r>
              <a:r>
                <a:rPr lang="en-GB" sz="1600" dirty="0" err="1"/>
                <a:t>hAs</a:t>
              </a:r>
              <a:r>
                <a:rPr lang="en-GB" sz="1600" dirty="0"/>
                <a:t>-</a:t>
              </a:r>
              <a:r>
                <a:rPr lang="en-US" sz="1600" dirty="0" err="1">
                  <a:solidFill>
                    <a:srgbClr val="000000"/>
                  </a:solidFill>
                  <a:ea typeface="Times New Roman" panose="02020603050405020304" pitchFamily="18" charset="0"/>
                </a:rPr>
                <a:t>hBVPs</a:t>
              </a:r>
              <a:endParaRPr lang="en-GB" sz="1600" dirty="0"/>
            </a:p>
          </p:txBody>
        </p:sp>
        <p:sp>
          <p:nvSpPr>
            <p:cNvPr id="27" name="CasellaDiTesto 26">
              <a:extLst>
                <a:ext uri="{FF2B5EF4-FFF2-40B4-BE49-F238E27FC236}">
                  <a16:creationId xmlns:a16="http://schemas.microsoft.com/office/drawing/2014/main" id="{A48A7270-95E1-41C1-90A6-40212BCAD8D0}"/>
                </a:ext>
              </a:extLst>
            </p:cNvPr>
            <p:cNvSpPr txBox="1"/>
            <p:nvPr/>
          </p:nvSpPr>
          <p:spPr>
            <a:xfrm rot="16200000">
              <a:off x="-582510" y="4749228"/>
              <a:ext cx="8898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Control</a:t>
              </a:r>
            </a:p>
          </p:txBody>
        </p:sp>
        <p:pic>
          <p:nvPicPr>
            <p:cNvPr id="5" name="Immagine 4">
              <a:extLst>
                <a:ext uri="{FF2B5EF4-FFF2-40B4-BE49-F238E27FC236}">
                  <a16:creationId xmlns:a16="http://schemas.microsoft.com/office/drawing/2014/main" id="{E97D3996-62A3-4FDD-8192-AFFF9FBF6F5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30000" contrast="3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330" y="4188238"/>
              <a:ext cx="1627909" cy="1220932"/>
            </a:xfrm>
            <a:prstGeom prst="rect">
              <a:avLst/>
            </a:prstGeom>
          </p:spPr>
        </p:pic>
        <p:pic>
          <p:nvPicPr>
            <p:cNvPr id="9" name="Immagine 8">
              <a:extLst>
                <a:ext uri="{FF2B5EF4-FFF2-40B4-BE49-F238E27FC236}">
                  <a16:creationId xmlns:a16="http://schemas.microsoft.com/office/drawing/2014/main" id="{A3835277-C3E5-4740-8AC5-C4832CFD3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0435" y="4195879"/>
              <a:ext cx="1627909" cy="1220932"/>
            </a:xfrm>
            <a:prstGeom prst="rect">
              <a:avLst/>
            </a:prstGeom>
          </p:spPr>
        </p:pic>
        <p:pic>
          <p:nvPicPr>
            <p:cNvPr id="14" name="Immagine 13">
              <a:extLst>
                <a:ext uri="{FF2B5EF4-FFF2-40B4-BE49-F238E27FC236}">
                  <a16:creationId xmlns:a16="http://schemas.microsoft.com/office/drawing/2014/main" id="{C226F22D-3B54-4A61-ABD0-214776F03AF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contras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98248" y="4188259"/>
              <a:ext cx="1627881" cy="1220911"/>
            </a:xfrm>
            <a:prstGeom prst="rect">
              <a:avLst/>
            </a:prstGeom>
          </p:spPr>
        </p:pic>
        <p:pic>
          <p:nvPicPr>
            <p:cNvPr id="28" name="Immagine 27">
              <a:extLst>
                <a:ext uri="{FF2B5EF4-FFF2-40B4-BE49-F238E27FC236}">
                  <a16:creationId xmlns:a16="http://schemas.microsoft.com/office/drawing/2014/main" id="{AEF944B2-287E-4477-A5CD-ABFB80D9BAD7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67799" y="4188238"/>
              <a:ext cx="1627909" cy="1220932"/>
            </a:xfrm>
            <a:prstGeom prst="rect">
              <a:avLst/>
            </a:prstGeom>
          </p:spPr>
        </p:pic>
        <p:pic>
          <p:nvPicPr>
            <p:cNvPr id="32" name="Immagine 31">
              <a:extLst>
                <a:ext uri="{FF2B5EF4-FFF2-40B4-BE49-F238E27FC236}">
                  <a16:creationId xmlns:a16="http://schemas.microsoft.com/office/drawing/2014/main" id="{859016A5-D304-421D-ADB2-BE9C2D036F4B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331" y="2850256"/>
              <a:ext cx="1627909" cy="1220932"/>
            </a:xfrm>
            <a:prstGeom prst="rect">
              <a:avLst/>
            </a:prstGeom>
          </p:spPr>
        </p:pic>
        <p:pic>
          <p:nvPicPr>
            <p:cNvPr id="34" name="Immagine 33">
              <a:extLst>
                <a:ext uri="{FF2B5EF4-FFF2-40B4-BE49-F238E27FC236}">
                  <a16:creationId xmlns:a16="http://schemas.microsoft.com/office/drawing/2014/main" id="{A6CC7E9B-16A1-4BB9-A6D8-9BDAAEEF2ADE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2294" y="2850256"/>
              <a:ext cx="1627909" cy="1220932"/>
            </a:xfrm>
            <a:prstGeom prst="rect">
              <a:avLst/>
            </a:prstGeom>
          </p:spPr>
        </p:pic>
        <p:pic>
          <p:nvPicPr>
            <p:cNvPr id="36" name="Immagine 35">
              <a:extLst>
                <a:ext uri="{FF2B5EF4-FFF2-40B4-BE49-F238E27FC236}">
                  <a16:creationId xmlns:a16="http://schemas.microsoft.com/office/drawing/2014/main" id="{63232CFE-35EA-44EB-897B-867071D0A4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98220" y="2861608"/>
              <a:ext cx="1615449" cy="1211587"/>
            </a:xfrm>
            <a:prstGeom prst="rect">
              <a:avLst/>
            </a:prstGeom>
          </p:spPr>
        </p:pic>
        <p:pic>
          <p:nvPicPr>
            <p:cNvPr id="38" name="Immagine 37">
              <a:extLst>
                <a:ext uri="{FF2B5EF4-FFF2-40B4-BE49-F238E27FC236}">
                  <a16:creationId xmlns:a16="http://schemas.microsoft.com/office/drawing/2014/main" id="{56081452-5DDF-4224-9C20-5234E7FCB979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BEBA8EAE-BF5A-486C-A8C5-ECC9F3942E4B}">
                  <a14:imgProps xmlns:a14="http://schemas.microsoft.com/office/drawing/2010/main">
                    <a14:imgLayer r:embed="rId22">
                      <a14:imgEffect>
                        <a14:brightnessContrast bright="60000" contrast="2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67799" y="2850255"/>
              <a:ext cx="1627911" cy="1220933"/>
            </a:xfrm>
            <a:prstGeom prst="rect">
              <a:avLst/>
            </a:prstGeom>
          </p:spPr>
        </p:pic>
        <p:pic>
          <p:nvPicPr>
            <p:cNvPr id="40" name="Immagine 39">
              <a:extLst>
                <a:ext uri="{FF2B5EF4-FFF2-40B4-BE49-F238E27FC236}">
                  <a16:creationId xmlns:a16="http://schemas.microsoft.com/office/drawing/2014/main" id="{C9A818CA-1585-440E-AE3A-6348EFC473DD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330" y="7160821"/>
              <a:ext cx="1624636" cy="1218477"/>
            </a:xfrm>
            <a:prstGeom prst="rect">
              <a:avLst/>
            </a:prstGeom>
          </p:spPr>
        </p:pic>
        <p:pic>
          <p:nvPicPr>
            <p:cNvPr id="42" name="Immagine 41">
              <a:extLst>
                <a:ext uri="{FF2B5EF4-FFF2-40B4-BE49-F238E27FC236}">
                  <a16:creationId xmlns:a16="http://schemas.microsoft.com/office/drawing/2014/main" id="{AB47F490-FC92-4065-B646-349EDD801A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7066" y="7160822"/>
              <a:ext cx="1622987" cy="1217240"/>
            </a:xfrm>
            <a:prstGeom prst="rect">
              <a:avLst/>
            </a:prstGeom>
          </p:spPr>
        </p:pic>
        <p:pic>
          <p:nvPicPr>
            <p:cNvPr id="44" name="Immagine 43">
              <a:extLst>
                <a:ext uri="{FF2B5EF4-FFF2-40B4-BE49-F238E27FC236}">
                  <a16:creationId xmlns:a16="http://schemas.microsoft.com/office/drawing/2014/main" id="{7E958210-052D-4848-8712-F480540CE2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98220" y="7160821"/>
              <a:ext cx="1622987" cy="1217240"/>
            </a:xfrm>
            <a:prstGeom prst="rect">
              <a:avLst/>
            </a:prstGeom>
          </p:spPr>
        </p:pic>
        <p:pic>
          <p:nvPicPr>
            <p:cNvPr id="46" name="Immagine 45">
              <a:extLst>
                <a:ext uri="{FF2B5EF4-FFF2-40B4-BE49-F238E27FC236}">
                  <a16:creationId xmlns:a16="http://schemas.microsoft.com/office/drawing/2014/main" id="{AA1AC64D-F98F-467A-84E1-F52BEC016206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80259" y="7160821"/>
              <a:ext cx="1615449" cy="1211587"/>
            </a:xfrm>
            <a:prstGeom prst="rect">
              <a:avLst/>
            </a:prstGeom>
          </p:spPr>
        </p:pic>
        <p:pic>
          <p:nvPicPr>
            <p:cNvPr id="48" name="Immagine 47">
              <a:extLst>
                <a:ext uri="{FF2B5EF4-FFF2-40B4-BE49-F238E27FC236}">
                  <a16:creationId xmlns:a16="http://schemas.microsoft.com/office/drawing/2014/main" id="{D2F979C5-6826-465B-98AD-1BC11F3DA47C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331" y="5825395"/>
              <a:ext cx="1627908" cy="1220931"/>
            </a:xfrm>
            <a:prstGeom prst="rect">
              <a:avLst/>
            </a:prstGeom>
          </p:spPr>
        </p:pic>
        <p:pic>
          <p:nvPicPr>
            <p:cNvPr id="50" name="Immagine 49">
              <a:extLst>
                <a:ext uri="{FF2B5EF4-FFF2-40B4-BE49-F238E27FC236}">
                  <a16:creationId xmlns:a16="http://schemas.microsoft.com/office/drawing/2014/main" id="{E26B4BE7-9AF2-4CC4-8D02-DD11FFEE3356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0435" y="5825167"/>
              <a:ext cx="1627909" cy="1220932"/>
            </a:xfrm>
            <a:prstGeom prst="rect">
              <a:avLst/>
            </a:prstGeom>
          </p:spPr>
        </p:pic>
        <p:pic>
          <p:nvPicPr>
            <p:cNvPr id="52" name="Immagine 51">
              <a:extLst>
                <a:ext uri="{FF2B5EF4-FFF2-40B4-BE49-F238E27FC236}">
                  <a16:creationId xmlns:a16="http://schemas.microsoft.com/office/drawing/2014/main" id="{C4913FD7-B214-418A-AEA2-AD2A61557C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>
              <a:extLst>
                <a:ext uri="{BEBA8EAE-BF5A-486C-A8C5-ECC9F3942E4B}">
                  <a14:imgProps xmlns:a14="http://schemas.microsoft.com/office/drawing/2010/main">
                    <a14:imgLayer r:embed="rId30">
                      <a14:imgEffect>
                        <a14:brightnessContrast bright="-2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99609" y="5840525"/>
              <a:ext cx="1626520" cy="1219890"/>
            </a:xfrm>
            <a:prstGeom prst="rect">
              <a:avLst/>
            </a:prstGeom>
          </p:spPr>
        </p:pic>
        <p:pic>
          <p:nvPicPr>
            <p:cNvPr id="54" name="Immagine 53">
              <a:extLst>
                <a:ext uri="{FF2B5EF4-FFF2-40B4-BE49-F238E27FC236}">
                  <a16:creationId xmlns:a16="http://schemas.microsoft.com/office/drawing/2014/main" id="{36260458-CDDF-4CED-ACF3-F81DC894CB5A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>
              <a:extLst>
                <a:ext uri="{BEBA8EAE-BF5A-486C-A8C5-ECC9F3942E4B}">
                  <a14:imgProps xmlns:a14="http://schemas.microsoft.com/office/drawing/2010/main">
                    <a14:imgLayer r:embed="rId32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76540" y="5840391"/>
              <a:ext cx="1619169" cy="1214377"/>
            </a:xfrm>
            <a:prstGeom prst="rect">
              <a:avLst/>
            </a:prstGeom>
          </p:spPr>
        </p:pic>
        <p:cxnSp>
          <p:nvCxnSpPr>
            <p:cNvPr id="55" name="Connettore diritto 54">
              <a:extLst>
                <a:ext uri="{FF2B5EF4-FFF2-40B4-BE49-F238E27FC236}">
                  <a16:creationId xmlns:a16="http://schemas.microsoft.com/office/drawing/2014/main" id="{B779FA3B-F795-4874-B4F0-008D58A4ECE3}"/>
                </a:ext>
              </a:extLst>
            </p:cNvPr>
            <p:cNvCxnSpPr/>
            <p:nvPr/>
          </p:nvCxnSpPr>
          <p:spPr>
            <a:xfrm>
              <a:off x="-633341" y="5769670"/>
              <a:ext cx="0" cy="255285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CasellaDiTesto 55">
              <a:extLst>
                <a:ext uri="{FF2B5EF4-FFF2-40B4-BE49-F238E27FC236}">
                  <a16:creationId xmlns:a16="http://schemas.microsoft.com/office/drawing/2014/main" id="{C09E2B08-5490-401E-9156-0C6D25C59DA9}"/>
                </a:ext>
              </a:extLst>
            </p:cNvPr>
            <p:cNvSpPr txBox="1"/>
            <p:nvPr/>
          </p:nvSpPr>
          <p:spPr>
            <a:xfrm rot="16200000">
              <a:off x="-1366855" y="6608049"/>
              <a:ext cx="99649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200" b="1" dirty="0"/>
                <a:t>HUVEC</a:t>
              </a:r>
            </a:p>
          </p:txBody>
        </p:sp>
        <p:sp>
          <p:nvSpPr>
            <p:cNvPr id="57" name="CasellaDiTesto 56">
              <a:extLst>
                <a:ext uri="{FF2B5EF4-FFF2-40B4-BE49-F238E27FC236}">
                  <a16:creationId xmlns:a16="http://schemas.microsoft.com/office/drawing/2014/main" id="{D5980384-DD3F-43C3-965D-7E3BFB0B7757}"/>
                </a:ext>
              </a:extLst>
            </p:cNvPr>
            <p:cNvSpPr txBox="1"/>
            <p:nvPr/>
          </p:nvSpPr>
          <p:spPr>
            <a:xfrm rot="16200000">
              <a:off x="-977038" y="6153800"/>
              <a:ext cx="147258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600" dirty="0"/>
                <a:t>HUVEC 75%</a:t>
              </a:r>
            </a:p>
            <a:p>
              <a:pPr algn="ctr"/>
              <a:r>
                <a:rPr lang="en-GB" sz="1600" dirty="0"/>
                <a:t>25% </a:t>
              </a:r>
              <a:r>
                <a:rPr lang="en-GB" sz="1600" dirty="0" err="1"/>
                <a:t>hAs</a:t>
              </a:r>
              <a:r>
                <a:rPr lang="en-GB" sz="1600" dirty="0"/>
                <a:t>-</a:t>
              </a:r>
              <a:r>
                <a:rPr lang="en-US" sz="1600" dirty="0" err="1">
                  <a:solidFill>
                    <a:srgbClr val="000000"/>
                  </a:solidFill>
                  <a:ea typeface="Times New Roman" panose="02020603050405020304" pitchFamily="18" charset="0"/>
                </a:rPr>
                <a:t>hBVPs</a:t>
              </a:r>
              <a:endParaRPr lang="en-GB" sz="1600" dirty="0"/>
            </a:p>
          </p:txBody>
        </p:sp>
        <p:sp>
          <p:nvSpPr>
            <p:cNvPr id="58" name="CasellaDiTesto 57">
              <a:extLst>
                <a:ext uri="{FF2B5EF4-FFF2-40B4-BE49-F238E27FC236}">
                  <a16:creationId xmlns:a16="http://schemas.microsoft.com/office/drawing/2014/main" id="{083DC22E-746C-476C-96D8-EC5E81E89516}"/>
                </a:ext>
              </a:extLst>
            </p:cNvPr>
            <p:cNvSpPr txBox="1"/>
            <p:nvPr/>
          </p:nvSpPr>
          <p:spPr>
            <a:xfrm rot="16200000">
              <a:off x="-592802" y="7561497"/>
              <a:ext cx="8898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Control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822344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5065</TotalTime>
  <Words>637</Words>
  <Application>Microsoft Macintosh PowerPoint</Application>
  <PresentationFormat>A4 Paper (210x297 mm)</PresentationFormat>
  <Paragraphs>37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Tema di Office</vt:lpstr>
      <vt:lpstr>Graph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Sara Micheli</dc:creator>
  <cp:lastModifiedBy>Elisa Cimetta</cp:lastModifiedBy>
  <cp:revision>127</cp:revision>
  <dcterms:created xsi:type="dcterms:W3CDTF">2024-12-13T15:43:50Z</dcterms:created>
  <dcterms:modified xsi:type="dcterms:W3CDTF">2025-05-06T11:45:03Z</dcterms:modified>
</cp:coreProperties>
</file>